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75" r:id="rId5"/>
    <p:sldId id="276" r:id="rId6"/>
    <p:sldId id="277" r:id="rId7"/>
    <p:sldId id="278" r:id="rId8"/>
    <p:sldId id="279" r:id="rId9"/>
    <p:sldId id="272" r:id="rId10"/>
    <p:sldId id="273" r:id="rId11"/>
    <p:sldId id="274" r:id="rId12"/>
    <p:sldId id="290" r:id="rId13"/>
    <p:sldId id="291" r:id="rId14"/>
    <p:sldId id="280" r:id="rId15"/>
    <p:sldId id="262" r:id="rId16"/>
    <p:sldId id="287" r:id="rId17"/>
    <p:sldId id="282" r:id="rId18"/>
    <p:sldId id="289" r:id="rId19"/>
    <p:sldId id="288" r:id="rId20"/>
    <p:sldId id="284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F64248-A0E9-4BAA-8DC3-2FA1E9FF2893}">
          <p14:sldIdLst>
            <p14:sldId id="256"/>
            <p14:sldId id="258"/>
            <p14:sldId id="264"/>
            <p14:sldId id="275"/>
            <p14:sldId id="276"/>
            <p14:sldId id="277"/>
            <p14:sldId id="278"/>
            <p14:sldId id="279"/>
            <p14:sldId id="272"/>
            <p14:sldId id="273"/>
            <p14:sldId id="274"/>
            <p14:sldId id="290"/>
            <p14:sldId id="291"/>
            <p14:sldId id="280"/>
            <p14:sldId id="262"/>
            <p14:sldId id="287"/>
            <p14:sldId id="282"/>
            <p14:sldId id="289"/>
            <p14:sldId id="288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56617F-3EB1-C5A6-1446-7032C205D51C}" name="SALONI JAIN" initials="SJ" userId="SALONI JAI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3457" autoAdjust="0"/>
  </p:normalViewPr>
  <p:slideViewPr>
    <p:cSldViewPr snapToGrid="0">
      <p:cViewPr varScale="1">
        <p:scale>
          <a:sx n="56" d="100"/>
          <a:sy n="56" d="100"/>
        </p:scale>
        <p:origin x="10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CF0D-CAB4-1372-215D-DE3A41FA9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338CD-C49C-638C-2073-A7A374895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39E6-C216-2D78-8440-F87896EA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6B3E7-081C-2949-4625-60E0494E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0536-57AA-DD29-3CC5-EEA5B640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0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D431-43D4-1054-0C0D-99244A7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A92DC-B114-9DA8-DA10-DF11319C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4B6D-238C-6404-453E-9180D529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3066B-14E8-859F-4001-B91759C1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E1ED4-89AF-22F1-F68A-814E4631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40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C5FFE9-CFE6-1FE9-11DF-0C773A443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9AD13-4E78-329B-FC58-8B15CE4FA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0C673-F974-3AC5-D711-1304B996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3E845-FC4D-5396-CE45-7866BB92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2B16C-32A3-E22E-C73D-AC5BDFCF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43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3A04-4A0C-994E-0A84-92B8D2AC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7336-6F3F-5F52-909C-977074388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01550-3576-D481-B493-FC2ABC4F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4293-20A3-1FEC-F0B1-A6772854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0283F-F26E-8C76-55B9-0CBD875A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27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9534-70F3-4553-8B48-BBD74576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9E33B-2F80-0D97-17C0-20D54F1CC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A8F4F-B8BD-3EF9-B110-4F32A9EB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3C501-A1C0-145D-754D-802B6AF9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B5AE3-18F6-DD5D-8990-B492A850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24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BAEF-A2CF-8937-D9D1-76BCFA13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988AD-A9E4-C4E5-769F-C57D1534F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2FDEF-7793-CCF1-7F1E-F0B7BF2C2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8CFEC-59D6-5030-3025-5406D76D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91830-1676-D996-AA6A-FED754EE9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21B86-80B8-E968-45F4-4C8F53D3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99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4A13-42F9-C5F5-0835-6183FB01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10D2C-D2F1-CE93-4D9B-45EA0F3A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909B4-9ED2-FF02-07B8-D2907381E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48D3C-DE6A-7B9E-C7FC-BE5C24919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860CD-D3DB-D987-1BA0-80C0F4F54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3AEE3F-C2F5-B67A-D0B4-7300F926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98F9A-4F7C-47F5-551A-0B5624EB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5E676-2762-9DA1-182E-77170638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8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E6A5-F661-4C51-D070-B12AFC6B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B76DF-7C95-A54B-DB20-2BC239C4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11947-9BDB-FAAD-E4D6-CE38A953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4A1D7-6565-E054-6BE2-25B46468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33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57F9B-987D-A0FC-7AD4-9BC33B41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CC5E0-7EF2-D760-71D3-441730F7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BF1B7-FB7A-C957-30D0-6F67C658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11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E1DC-CE44-B42D-06DB-F5681BFB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F949-C79A-CF1F-9951-90CB9094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1EAB8-5175-4A32-36F0-6BBB19144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41D0-A081-77E0-5CA5-EB98925E1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985C7-7A48-A786-06E1-E7D03BE8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96495-7A35-F374-0B3E-5D046414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9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E886-2BA7-B1E0-57BF-7AE9AA06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20A43-36D0-6645-599B-51CD33768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38B50-7B0A-4ED9-CECF-1585340DC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3E7F0-B5AE-4CCB-5B0C-70DFF6B5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38354-7857-2DD0-2D1F-97FDE64F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433A1-DBCE-CFD4-6EE3-7112534E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0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FB0B1-8E24-DE4F-552A-44A9755C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2A76C-CA1F-5AB9-6278-E1777892F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7B5E-7719-E9E5-F1CD-482714033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1D1F5-F941-4270-B418-E5B90281D5B2}" type="datetimeFigureOut">
              <a:rPr lang="en-IN" smtClean="0"/>
              <a:t>25-05-2022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BC144-AD49-F672-7100-E4C4875C1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31132-80A1-C4CB-A6C4-1CE2C524C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11FE0-E7DB-46B9-B9FA-5BCD9F846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8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3750D-66CA-304E-DCE4-192B364EF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818" y="3609815"/>
            <a:ext cx="5085580" cy="1881751"/>
          </a:xfrm>
        </p:spPr>
        <p:txBody>
          <a:bodyPr>
            <a:normAutofit/>
          </a:bodyPr>
          <a:lstStyle/>
          <a:p>
            <a:pPr algn="l"/>
            <a:r>
              <a:rPr lang="en-IN" u="sng" dirty="0">
                <a:solidFill>
                  <a:schemeClr val="bg1"/>
                </a:solidFill>
              </a:rPr>
              <a:t>LIVE Learning Platform</a:t>
            </a:r>
          </a:p>
          <a:p>
            <a:pPr algn="l"/>
            <a:endParaRPr lang="en-IN" dirty="0">
              <a:solidFill>
                <a:schemeClr val="bg1"/>
              </a:solidFill>
            </a:endParaRPr>
          </a:p>
          <a:p>
            <a:pPr algn="l"/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IN" dirty="0">
                <a:solidFill>
                  <a:schemeClr val="bg1"/>
                </a:solidFill>
              </a:rPr>
              <a:t>Saloni Jain</a:t>
            </a:r>
          </a:p>
          <a:p>
            <a:pPr algn="l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BitClass | LinkedIn">
            <a:extLst>
              <a:ext uri="{FF2B5EF4-FFF2-40B4-BE49-F238E27FC236}">
                <a16:creationId xmlns:a16="http://schemas.microsoft.com/office/drawing/2014/main" id="{4B5CE4BA-6146-8E53-71B9-26CF39C13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6693200" y="832686"/>
            <a:ext cx="5137520" cy="513752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C9CDA-2B90-FDA4-7C0C-CCD4591E5C30}"/>
              </a:ext>
            </a:extLst>
          </p:cNvPr>
          <p:cNvSpPr txBox="1"/>
          <p:nvPr/>
        </p:nvSpPr>
        <p:spPr>
          <a:xfrm>
            <a:off x="892818" y="2697480"/>
            <a:ext cx="320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BitClass</a:t>
            </a:r>
          </a:p>
        </p:txBody>
      </p:sp>
    </p:spTree>
    <p:extLst>
      <p:ext uri="{BB962C8B-B14F-4D97-AF65-F5344CB8AC3E}">
        <p14:creationId xmlns:p14="http://schemas.microsoft.com/office/powerpoint/2010/main" val="161024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55DC8-4361-35A7-77E2-54AB129E54AE}"/>
              </a:ext>
            </a:extLst>
          </p:cNvPr>
          <p:cNvSpPr/>
          <p:nvPr/>
        </p:nvSpPr>
        <p:spPr>
          <a:xfrm>
            <a:off x="0" y="0"/>
            <a:ext cx="12192000" cy="10871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400" dirty="0">
                <a:solidFill>
                  <a:sysClr val="windowText" lastClr="000000"/>
                </a:solidFill>
              </a:rPr>
              <a:t>Venita Agrawal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F48A3-8686-CA9F-5D35-46069B530EEE}"/>
              </a:ext>
            </a:extLst>
          </p:cNvPr>
          <p:cNvSpPr txBox="1"/>
          <p:nvPr/>
        </p:nvSpPr>
        <p:spPr>
          <a:xfrm>
            <a:off x="561340" y="5431125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Age: 42 years</a:t>
            </a:r>
          </a:p>
          <a:p>
            <a:r>
              <a:rPr lang="en-IN" dirty="0"/>
              <a:t>Occupation: House wife</a:t>
            </a:r>
          </a:p>
          <a:p>
            <a:r>
              <a:rPr lang="en-IN" dirty="0"/>
              <a:t>Location: Ujjain, Madhya Pradesh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52713-EA65-27F2-1989-EAAF00347619}"/>
              </a:ext>
            </a:extLst>
          </p:cNvPr>
          <p:cNvSpPr txBox="1"/>
          <p:nvPr/>
        </p:nvSpPr>
        <p:spPr>
          <a:xfrm>
            <a:off x="8204219" y="1345055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Motivations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E889C-A302-A668-5A7E-BABC362E28EA}"/>
              </a:ext>
            </a:extLst>
          </p:cNvPr>
          <p:cNvSpPr txBox="1"/>
          <p:nvPr/>
        </p:nvSpPr>
        <p:spPr>
          <a:xfrm>
            <a:off x="4526280" y="4154434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F2F4-3DA9-31D4-1DAC-8653E0D603E6}"/>
              </a:ext>
            </a:extLst>
          </p:cNvPr>
          <p:cNvSpPr txBox="1"/>
          <p:nvPr/>
        </p:nvSpPr>
        <p:spPr>
          <a:xfrm>
            <a:off x="8204219" y="4154434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Pain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1AE18-3ABC-66BF-5101-12CAED306597}"/>
              </a:ext>
            </a:extLst>
          </p:cNvPr>
          <p:cNvSpPr txBox="1"/>
          <p:nvPr/>
        </p:nvSpPr>
        <p:spPr>
          <a:xfrm>
            <a:off x="4526280" y="1345055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Personality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6A3780-B725-1F52-91A5-66AAACA785CC}"/>
              </a:ext>
            </a:extLst>
          </p:cNvPr>
          <p:cNvSpPr/>
          <p:nvPr/>
        </p:nvSpPr>
        <p:spPr>
          <a:xfrm>
            <a:off x="6546260" y="2340115"/>
            <a:ext cx="2844800" cy="143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31109-99B9-4B79-FAE7-A3ACB5CD72D1}"/>
              </a:ext>
            </a:extLst>
          </p:cNvPr>
          <p:cNvSpPr txBox="1"/>
          <p:nvPr/>
        </p:nvSpPr>
        <p:spPr>
          <a:xfrm>
            <a:off x="6131560" y="215791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Extrovert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E6B2E4-39ED-F889-C450-28C5A89F8E67}"/>
              </a:ext>
            </a:extLst>
          </p:cNvPr>
          <p:cNvCxnSpPr>
            <a:cxnSpLocks/>
          </p:cNvCxnSpPr>
          <p:nvPr/>
        </p:nvCxnSpPr>
        <p:spPr>
          <a:xfrm>
            <a:off x="4526280" y="2086185"/>
            <a:ext cx="1899920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41A2043-9D3D-0A06-09DC-C56020DD22F2}"/>
              </a:ext>
            </a:extLst>
          </p:cNvPr>
          <p:cNvSpPr/>
          <p:nvPr/>
        </p:nvSpPr>
        <p:spPr>
          <a:xfrm>
            <a:off x="4913538" y="1989667"/>
            <a:ext cx="335280" cy="14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E6F79-9D4A-E987-919C-748B6BDD6AD5}"/>
              </a:ext>
            </a:extLst>
          </p:cNvPr>
          <p:cNvSpPr txBox="1"/>
          <p:nvPr/>
        </p:nvSpPr>
        <p:spPr>
          <a:xfrm>
            <a:off x="6131560" y="2779959"/>
            <a:ext cx="114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Quick Learner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CCAF6E-AB9A-C94A-03FE-14964883DCFC}"/>
              </a:ext>
            </a:extLst>
          </p:cNvPr>
          <p:cNvCxnSpPr>
            <a:cxnSpLocks/>
          </p:cNvCxnSpPr>
          <p:nvPr/>
        </p:nvCxnSpPr>
        <p:spPr>
          <a:xfrm>
            <a:off x="4526280" y="2644984"/>
            <a:ext cx="1899920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6741C5C-DD8F-29AF-F1DE-BCEADB2DB3F1}"/>
              </a:ext>
            </a:extLst>
          </p:cNvPr>
          <p:cNvSpPr/>
          <p:nvPr/>
        </p:nvSpPr>
        <p:spPr>
          <a:xfrm>
            <a:off x="5499045" y="2560322"/>
            <a:ext cx="335280" cy="14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FE0537-6B88-1D41-25FC-0A9B09CB34A9}"/>
              </a:ext>
            </a:extLst>
          </p:cNvPr>
          <p:cNvSpPr txBox="1"/>
          <p:nvPr/>
        </p:nvSpPr>
        <p:spPr>
          <a:xfrm>
            <a:off x="6131560" y="3317338"/>
            <a:ext cx="151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Technology Savvy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A42E39-6142-DBD6-DD9A-813BEF61EA82}"/>
              </a:ext>
            </a:extLst>
          </p:cNvPr>
          <p:cNvCxnSpPr>
            <a:cxnSpLocks/>
          </p:cNvCxnSpPr>
          <p:nvPr/>
        </p:nvCxnSpPr>
        <p:spPr>
          <a:xfrm>
            <a:off x="4526280" y="3203784"/>
            <a:ext cx="1899920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E59663-EED8-2E2D-5B60-8888FEC67D1B}"/>
              </a:ext>
            </a:extLst>
          </p:cNvPr>
          <p:cNvSpPr/>
          <p:nvPr/>
        </p:nvSpPr>
        <p:spPr>
          <a:xfrm>
            <a:off x="4860844" y="3115734"/>
            <a:ext cx="335280" cy="14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1" name="Table 24">
            <a:extLst>
              <a:ext uri="{FF2B5EF4-FFF2-40B4-BE49-F238E27FC236}">
                <a16:creationId xmlns:a16="http://schemas.microsoft.com/office/drawing/2014/main" id="{219D4375-B47B-1760-E6F1-F9BF383C998E}"/>
              </a:ext>
            </a:extLst>
          </p:cNvPr>
          <p:cNvGraphicFramePr>
            <a:graphicFrameLocks noGrp="1"/>
          </p:cNvGraphicFramePr>
          <p:nvPr/>
        </p:nvGraphicFramePr>
        <p:xfrm>
          <a:off x="8204219" y="1964265"/>
          <a:ext cx="27432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606009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502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438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8494308"/>
                    </a:ext>
                  </a:extLst>
                </a:gridCol>
              </a:tblGrid>
              <a:tr h="147749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2595"/>
                  </a:ext>
                </a:extLst>
              </a:tr>
            </a:tbl>
          </a:graphicData>
        </a:graphic>
      </p:graphicFrame>
      <p:graphicFrame>
        <p:nvGraphicFramePr>
          <p:cNvPr id="32" name="Table 24">
            <a:extLst>
              <a:ext uri="{FF2B5EF4-FFF2-40B4-BE49-F238E27FC236}">
                <a16:creationId xmlns:a16="http://schemas.microsoft.com/office/drawing/2014/main" id="{1EE040AA-A7A4-731F-80C2-DA0DB526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274965"/>
              </p:ext>
            </p:extLst>
          </p:nvPr>
        </p:nvGraphicFramePr>
        <p:xfrm>
          <a:off x="8204219" y="2539998"/>
          <a:ext cx="27432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606009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502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438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8494308"/>
                    </a:ext>
                  </a:extLst>
                </a:gridCol>
              </a:tblGrid>
              <a:tr h="147749"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2595"/>
                  </a:ext>
                </a:extLst>
              </a:tr>
            </a:tbl>
          </a:graphicData>
        </a:graphic>
      </p:graphicFrame>
      <p:graphicFrame>
        <p:nvGraphicFramePr>
          <p:cNvPr id="33" name="Table 24">
            <a:extLst>
              <a:ext uri="{FF2B5EF4-FFF2-40B4-BE49-F238E27FC236}">
                <a16:creationId xmlns:a16="http://schemas.microsoft.com/office/drawing/2014/main" id="{1EEC882B-3B11-15CA-9749-A76BB96A8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808572"/>
              </p:ext>
            </p:extLst>
          </p:nvPr>
        </p:nvGraphicFramePr>
        <p:xfrm>
          <a:off x="8204219" y="3081864"/>
          <a:ext cx="27432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606009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502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438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8494308"/>
                    </a:ext>
                  </a:extLst>
                </a:gridCol>
              </a:tblGrid>
              <a:tr h="147749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259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839FB7BE-EA43-5D17-2F99-A947E46976D1}"/>
              </a:ext>
            </a:extLst>
          </p:cNvPr>
          <p:cNvSpPr txBox="1"/>
          <p:nvPr/>
        </p:nvSpPr>
        <p:spPr>
          <a:xfrm>
            <a:off x="10458041" y="215791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Ease of 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B4BEB6-8367-A81C-062B-2B137B96A13D}"/>
              </a:ext>
            </a:extLst>
          </p:cNvPr>
          <p:cNvSpPr txBox="1"/>
          <p:nvPr/>
        </p:nvSpPr>
        <p:spPr>
          <a:xfrm>
            <a:off x="10458041" y="2779959"/>
            <a:ext cx="114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Price</a:t>
            </a:r>
            <a:endParaRPr lang="en-IN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83A1D-0440-3A4B-625B-9776C17EA225}"/>
              </a:ext>
            </a:extLst>
          </p:cNvPr>
          <p:cNvSpPr txBox="1"/>
          <p:nvPr/>
        </p:nvSpPr>
        <p:spPr>
          <a:xfrm>
            <a:off x="10458041" y="3317338"/>
            <a:ext cx="151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Discussion Forum</a:t>
            </a:r>
          </a:p>
        </p:txBody>
      </p:sp>
      <p:pic>
        <p:nvPicPr>
          <p:cNvPr id="2050" name="Picture 2" descr="Indian woman in a Salwar kameez in kitchen Beautiful Indian woman smiling in a Salwar kameez and cooking in the kitchen. modern housewife stock illustrations">
            <a:extLst>
              <a:ext uri="{FF2B5EF4-FFF2-40B4-BE49-F238E27FC236}">
                <a16:creationId xmlns:a16="http://schemas.microsoft.com/office/drawing/2014/main" id="{3A339242-BD84-0032-733E-46CE9531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45" y="1602822"/>
            <a:ext cx="3596640" cy="36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EC4C21F-D835-16DF-AD2E-A48CC30CC10C}"/>
              </a:ext>
            </a:extLst>
          </p:cNvPr>
          <p:cNvSpPr/>
          <p:nvPr/>
        </p:nvSpPr>
        <p:spPr>
          <a:xfrm>
            <a:off x="4526280" y="4540323"/>
            <a:ext cx="3515360" cy="1087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Casual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Social skill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To help kids with their homework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Get recognition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5AB592-006F-E442-6E57-FD5CC174DDCF}"/>
              </a:ext>
            </a:extLst>
          </p:cNvPr>
          <p:cNvSpPr/>
          <p:nvPr/>
        </p:nvSpPr>
        <p:spPr>
          <a:xfrm>
            <a:off x="8195752" y="4540323"/>
            <a:ext cx="3293514" cy="128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No in-app messaging to use the application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No recommendations of her choice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Is over-whelmed with the interface</a:t>
            </a:r>
          </a:p>
        </p:txBody>
      </p:sp>
    </p:spTree>
    <p:extLst>
      <p:ext uri="{BB962C8B-B14F-4D97-AF65-F5344CB8AC3E}">
        <p14:creationId xmlns:p14="http://schemas.microsoft.com/office/powerpoint/2010/main" val="62194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55DC8-4361-35A7-77E2-54AB129E54AE}"/>
              </a:ext>
            </a:extLst>
          </p:cNvPr>
          <p:cNvSpPr/>
          <p:nvPr/>
        </p:nvSpPr>
        <p:spPr>
          <a:xfrm>
            <a:off x="0" y="0"/>
            <a:ext cx="12192000" cy="10871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400" dirty="0">
                <a:solidFill>
                  <a:sysClr val="windowText" lastClr="000000"/>
                </a:solidFill>
              </a:rPr>
              <a:t>Kunal Gupta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F48A3-8686-CA9F-5D35-46069B530EEE}"/>
              </a:ext>
            </a:extLst>
          </p:cNvPr>
          <p:cNvSpPr txBox="1"/>
          <p:nvPr/>
        </p:nvSpPr>
        <p:spPr>
          <a:xfrm>
            <a:off x="561340" y="5431125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Age: 34 years</a:t>
            </a:r>
          </a:p>
          <a:p>
            <a:r>
              <a:rPr lang="en-IN" dirty="0"/>
              <a:t>Occupation: MNC Office Employee</a:t>
            </a:r>
          </a:p>
          <a:p>
            <a:r>
              <a:rPr lang="en-IN" dirty="0"/>
              <a:t>Location: Bangalore, Karnataka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52713-EA65-27F2-1989-EAAF00347619}"/>
              </a:ext>
            </a:extLst>
          </p:cNvPr>
          <p:cNvSpPr txBox="1"/>
          <p:nvPr/>
        </p:nvSpPr>
        <p:spPr>
          <a:xfrm>
            <a:off x="8204219" y="1345055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Motivations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E889C-A302-A668-5A7E-BABC362E28EA}"/>
              </a:ext>
            </a:extLst>
          </p:cNvPr>
          <p:cNvSpPr txBox="1"/>
          <p:nvPr/>
        </p:nvSpPr>
        <p:spPr>
          <a:xfrm>
            <a:off x="4526280" y="4154434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F2F4-3DA9-31D4-1DAC-8653E0D603E6}"/>
              </a:ext>
            </a:extLst>
          </p:cNvPr>
          <p:cNvSpPr txBox="1"/>
          <p:nvPr/>
        </p:nvSpPr>
        <p:spPr>
          <a:xfrm>
            <a:off x="8204219" y="4154434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Pain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1AE18-3ABC-66BF-5101-12CAED306597}"/>
              </a:ext>
            </a:extLst>
          </p:cNvPr>
          <p:cNvSpPr txBox="1"/>
          <p:nvPr/>
        </p:nvSpPr>
        <p:spPr>
          <a:xfrm>
            <a:off x="4526280" y="1345055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Personality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6A3780-B725-1F52-91A5-66AAACA785CC}"/>
              </a:ext>
            </a:extLst>
          </p:cNvPr>
          <p:cNvSpPr/>
          <p:nvPr/>
        </p:nvSpPr>
        <p:spPr>
          <a:xfrm>
            <a:off x="6546260" y="2340115"/>
            <a:ext cx="2844800" cy="143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31109-99B9-4B79-FAE7-A3ACB5CD72D1}"/>
              </a:ext>
            </a:extLst>
          </p:cNvPr>
          <p:cNvSpPr txBox="1"/>
          <p:nvPr/>
        </p:nvSpPr>
        <p:spPr>
          <a:xfrm>
            <a:off x="6131560" y="215791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Extrovert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E6B2E4-39ED-F889-C450-28C5A89F8E67}"/>
              </a:ext>
            </a:extLst>
          </p:cNvPr>
          <p:cNvCxnSpPr>
            <a:cxnSpLocks/>
          </p:cNvCxnSpPr>
          <p:nvPr/>
        </p:nvCxnSpPr>
        <p:spPr>
          <a:xfrm>
            <a:off x="4526280" y="2086185"/>
            <a:ext cx="1899920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41A2043-9D3D-0A06-09DC-C56020DD22F2}"/>
              </a:ext>
            </a:extLst>
          </p:cNvPr>
          <p:cNvSpPr/>
          <p:nvPr/>
        </p:nvSpPr>
        <p:spPr>
          <a:xfrm>
            <a:off x="5722058" y="1989667"/>
            <a:ext cx="335280" cy="14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E6F79-9D4A-E987-919C-748B6BDD6AD5}"/>
              </a:ext>
            </a:extLst>
          </p:cNvPr>
          <p:cNvSpPr txBox="1"/>
          <p:nvPr/>
        </p:nvSpPr>
        <p:spPr>
          <a:xfrm>
            <a:off x="6131560" y="2779959"/>
            <a:ext cx="114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Quick Learner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CCAF6E-AB9A-C94A-03FE-14964883DCFC}"/>
              </a:ext>
            </a:extLst>
          </p:cNvPr>
          <p:cNvCxnSpPr>
            <a:cxnSpLocks/>
          </p:cNvCxnSpPr>
          <p:nvPr/>
        </p:nvCxnSpPr>
        <p:spPr>
          <a:xfrm>
            <a:off x="4526280" y="2644984"/>
            <a:ext cx="1899920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6741C5C-DD8F-29AF-F1DE-BCEADB2DB3F1}"/>
              </a:ext>
            </a:extLst>
          </p:cNvPr>
          <p:cNvSpPr/>
          <p:nvPr/>
        </p:nvSpPr>
        <p:spPr>
          <a:xfrm>
            <a:off x="5556795" y="2560322"/>
            <a:ext cx="335280" cy="14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FE0537-6B88-1D41-25FC-0A9B09CB34A9}"/>
              </a:ext>
            </a:extLst>
          </p:cNvPr>
          <p:cNvSpPr txBox="1"/>
          <p:nvPr/>
        </p:nvSpPr>
        <p:spPr>
          <a:xfrm>
            <a:off x="6131560" y="3317338"/>
            <a:ext cx="151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Technology Savvy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A42E39-6142-DBD6-DD9A-813BEF61EA82}"/>
              </a:ext>
            </a:extLst>
          </p:cNvPr>
          <p:cNvCxnSpPr>
            <a:cxnSpLocks/>
          </p:cNvCxnSpPr>
          <p:nvPr/>
        </p:nvCxnSpPr>
        <p:spPr>
          <a:xfrm>
            <a:off x="4526280" y="3203784"/>
            <a:ext cx="1899920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E59663-EED8-2E2D-5B60-8888FEC67D1B}"/>
              </a:ext>
            </a:extLst>
          </p:cNvPr>
          <p:cNvSpPr/>
          <p:nvPr/>
        </p:nvSpPr>
        <p:spPr>
          <a:xfrm>
            <a:off x="5678993" y="3115734"/>
            <a:ext cx="335280" cy="14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1" name="Table 24">
            <a:extLst>
              <a:ext uri="{FF2B5EF4-FFF2-40B4-BE49-F238E27FC236}">
                <a16:creationId xmlns:a16="http://schemas.microsoft.com/office/drawing/2014/main" id="{219D4375-B47B-1760-E6F1-F9BF383C998E}"/>
              </a:ext>
            </a:extLst>
          </p:cNvPr>
          <p:cNvGraphicFramePr>
            <a:graphicFrameLocks noGrp="1"/>
          </p:cNvGraphicFramePr>
          <p:nvPr/>
        </p:nvGraphicFramePr>
        <p:xfrm>
          <a:off x="8204219" y="1964265"/>
          <a:ext cx="27432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606009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502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438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8494308"/>
                    </a:ext>
                  </a:extLst>
                </a:gridCol>
              </a:tblGrid>
              <a:tr h="147749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2595"/>
                  </a:ext>
                </a:extLst>
              </a:tr>
            </a:tbl>
          </a:graphicData>
        </a:graphic>
      </p:graphicFrame>
      <p:graphicFrame>
        <p:nvGraphicFramePr>
          <p:cNvPr id="32" name="Table 24">
            <a:extLst>
              <a:ext uri="{FF2B5EF4-FFF2-40B4-BE49-F238E27FC236}">
                <a16:creationId xmlns:a16="http://schemas.microsoft.com/office/drawing/2014/main" id="{1EE040AA-A7A4-731F-80C2-DA0DB526FC42}"/>
              </a:ext>
            </a:extLst>
          </p:cNvPr>
          <p:cNvGraphicFramePr>
            <a:graphicFrameLocks noGrp="1"/>
          </p:cNvGraphicFramePr>
          <p:nvPr/>
        </p:nvGraphicFramePr>
        <p:xfrm>
          <a:off x="8204219" y="2539998"/>
          <a:ext cx="27432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606009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502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438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8494308"/>
                    </a:ext>
                  </a:extLst>
                </a:gridCol>
              </a:tblGrid>
              <a:tr h="147749"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2595"/>
                  </a:ext>
                </a:extLst>
              </a:tr>
            </a:tbl>
          </a:graphicData>
        </a:graphic>
      </p:graphicFrame>
      <p:graphicFrame>
        <p:nvGraphicFramePr>
          <p:cNvPr id="33" name="Table 24">
            <a:extLst>
              <a:ext uri="{FF2B5EF4-FFF2-40B4-BE49-F238E27FC236}">
                <a16:creationId xmlns:a16="http://schemas.microsoft.com/office/drawing/2014/main" id="{1EEC882B-3B11-15CA-9749-A76BB96A8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132156"/>
              </p:ext>
            </p:extLst>
          </p:nvPr>
        </p:nvGraphicFramePr>
        <p:xfrm>
          <a:off x="8204219" y="3081864"/>
          <a:ext cx="27432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606009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502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438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8494308"/>
                    </a:ext>
                  </a:extLst>
                </a:gridCol>
              </a:tblGrid>
              <a:tr h="147749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259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839FB7BE-EA43-5D17-2F99-A947E46976D1}"/>
              </a:ext>
            </a:extLst>
          </p:cNvPr>
          <p:cNvSpPr txBox="1"/>
          <p:nvPr/>
        </p:nvSpPr>
        <p:spPr>
          <a:xfrm>
            <a:off x="10458041" y="215791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Ease of 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B4BEB6-8367-A81C-062B-2B137B96A13D}"/>
              </a:ext>
            </a:extLst>
          </p:cNvPr>
          <p:cNvSpPr txBox="1"/>
          <p:nvPr/>
        </p:nvSpPr>
        <p:spPr>
          <a:xfrm>
            <a:off x="10458041" y="2779959"/>
            <a:ext cx="114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Price</a:t>
            </a:r>
            <a:endParaRPr lang="en-IN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83A1D-0440-3A4B-625B-9776C17EA225}"/>
              </a:ext>
            </a:extLst>
          </p:cNvPr>
          <p:cNvSpPr txBox="1"/>
          <p:nvPr/>
        </p:nvSpPr>
        <p:spPr>
          <a:xfrm>
            <a:off x="10458041" y="3317338"/>
            <a:ext cx="151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Discussion Forum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C4C21F-D835-16DF-AD2E-A48CC30CC10C}"/>
              </a:ext>
            </a:extLst>
          </p:cNvPr>
          <p:cNvSpPr/>
          <p:nvPr/>
        </p:nvSpPr>
        <p:spPr>
          <a:xfrm>
            <a:off x="4526280" y="4540323"/>
            <a:ext cx="3515360" cy="1087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Reskilling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Online certification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Social development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5AB592-006F-E442-6E57-FD5CC174DDCF}"/>
              </a:ext>
            </a:extLst>
          </p:cNvPr>
          <p:cNvSpPr/>
          <p:nvPr/>
        </p:nvSpPr>
        <p:spPr>
          <a:xfrm>
            <a:off x="8195752" y="4540323"/>
            <a:ext cx="3293514" cy="128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No Discussion Forum after attending a class in order to learn from the peers or put your queries</a:t>
            </a:r>
          </a:p>
        </p:txBody>
      </p:sp>
      <p:pic>
        <p:nvPicPr>
          <p:cNvPr id="3078" name="Picture 6" descr="Premium Vector | Man at workplace in office vector illustration">
            <a:extLst>
              <a:ext uri="{FF2B5EF4-FFF2-40B4-BE49-F238E27FC236}">
                <a16:creationId xmlns:a16="http://schemas.microsoft.com/office/drawing/2014/main" id="{E9C867DD-9248-B422-4BC5-58394631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90" y="1602822"/>
            <a:ext cx="3596640" cy="36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0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2F19B-C6F9-B218-06EE-EED8586280A0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Pain Points &gt;&gt;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58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BDB1DEB-8F41-C90F-1E78-60CBC937E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1845"/>
              </p:ext>
            </p:extLst>
          </p:nvPr>
        </p:nvGraphicFramePr>
        <p:xfrm>
          <a:off x="340360" y="719666"/>
          <a:ext cx="5400000" cy="5119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1266058380"/>
                    </a:ext>
                  </a:extLst>
                </a:gridCol>
              </a:tblGrid>
              <a:tr h="59781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Pain Points</a:t>
                      </a:r>
                      <a:endParaRPr lang="en-IN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7723"/>
                  </a:ext>
                </a:extLst>
              </a:tr>
              <a:tr h="155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Is overwhelmed by the interface -&gt; Unable to raise queries and find answers immediately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38561"/>
                  </a:ext>
                </a:extLst>
              </a:tr>
              <a:tr h="1076068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ysClr val="windowText" lastClr="000000"/>
                          </a:solidFill>
                        </a:rPr>
                        <a:t>Feels difficult to stay at one thing for a longer time 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37721"/>
                  </a:ext>
                </a:extLst>
              </a:tr>
              <a:tr h="597815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No recommendations of one’s choice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159"/>
                  </a:ext>
                </a:extLst>
              </a:tr>
              <a:tr h="946800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No Discussion Forum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27580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9E3BEE0-9EF9-8595-D547-74BAED5FF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13953"/>
              </p:ext>
            </p:extLst>
          </p:nvPr>
        </p:nvGraphicFramePr>
        <p:xfrm>
          <a:off x="6423660" y="719666"/>
          <a:ext cx="5400000" cy="51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1783544165"/>
                    </a:ext>
                  </a:extLst>
                </a:gridCol>
              </a:tblGrid>
              <a:tr h="59760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accent6"/>
                          </a:solidFill>
                        </a:rPr>
                        <a:t>Opportunities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65659"/>
                  </a:ext>
                </a:extLst>
              </a:tr>
              <a:tr h="1555200">
                <a:tc>
                  <a:txBody>
                    <a:bodyPr/>
                    <a:lstStyle/>
                    <a:p>
                      <a:r>
                        <a:rPr lang="en-US" sz="2800" dirty="0"/>
                        <a:t>Online Assistant can be helpful</a:t>
                      </a:r>
                      <a:endParaRPr lang="en-IN" sz="2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096316"/>
                  </a:ext>
                </a:extLst>
              </a:tr>
              <a:tr h="1076400">
                <a:tc>
                  <a:txBody>
                    <a:bodyPr/>
                    <a:lstStyle/>
                    <a:p>
                      <a:r>
                        <a:rPr lang="en-US" sz="2800" dirty="0"/>
                        <a:t>Can provide Incentives to learn</a:t>
                      </a:r>
                      <a:endParaRPr lang="en-IN" sz="2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560358"/>
                  </a:ext>
                </a:extLst>
              </a:tr>
              <a:tr h="946800">
                <a:tc>
                  <a:txBody>
                    <a:bodyPr/>
                    <a:lstStyle/>
                    <a:p>
                      <a:r>
                        <a:rPr lang="en-IN" sz="2800" dirty="0"/>
                        <a:t>Interest can be known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07510"/>
                  </a:ext>
                </a:extLst>
              </a:tr>
              <a:tr h="946800">
                <a:tc>
                  <a:txBody>
                    <a:bodyPr/>
                    <a:lstStyle/>
                    <a:p>
                      <a:r>
                        <a:rPr lang="en-IN" sz="2800" dirty="0"/>
                        <a:t>LIVE Discussion Forum can be introduced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75813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139352-6706-FA24-3962-EFF4DC3D3B78}"/>
              </a:ext>
            </a:extLst>
          </p:cNvPr>
          <p:cNvCxnSpPr>
            <a:cxnSpLocks/>
          </p:cNvCxnSpPr>
          <p:nvPr/>
        </p:nvCxnSpPr>
        <p:spPr>
          <a:xfrm>
            <a:off x="5740360" y="2240280"/>
            <a:ext cx="68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0A6E32-A999-492A-46DF-1973BFCC9498}"/>
              </a:ext>
            </a:extLst>
          </p:cNvPr>
          <p:cNvCxnSpPr>
            <a:cxnSpLocks/>
          </p:cNvCxnSpPr>
          <p:nvPr/>
        </p:nvCxnSpPr>
        <p:spPr>
          <a:xfrm>
            <a:off x="5740360" y="3569970"/>
            <a:ext cx="68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9C211-31E7-5DD0-D016-97B479A43498}"/>
              </a:ext>
            </a:extLst>
          </p:cNvPr>
          <p:cNvCxnSpPr>
            <a:cxnSpLocks/>
          </p:cNvCxnSpPr>
          <p:nvPr/>
        </p:nvCxnSpPr>
        <p:spPr>
          <a:xfrm>
            <a:off x="5740360" y="4472940"/>
            <a:ext cx="68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EF95DD-38C6-9500-835F-DAB10DF35DEF}"/>
              </a:ext>
            </a:extLst>
          </p:cNvPr>
          <p:cNvCxnSpPr>
            <a:cxnSpLocks/>
          </p:cNvCxnSpPr>
          <p:nvPr/>
        </p:nvCxnSpPr>
        <p:spPr>
          <a:xfrm>
            <a:off x="5740360" y="5261610"/>
            <a:ext cx="68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45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0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Points jaunes sur arrière-plan blanc">
            <a:extLst>
              <a:ext uri="{FF2B5EF4-FFF2-40B4-BE49-F238E27FC236}">
                <a16:creationId xmlns:a16="http://schemas.microsoft.com/office/drawing/2014/main" id="{1E100E8E-FB66-4D4C-B635-CA9A9E6D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85" r="1" b="6576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BDF8F5F-D119-46D7-B35A-FF6930D5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5490560"/>
            <a:ext cx="803394" cy="855268"/>
            <a:chOff x="10246841" y="5975889"/>
            <a:chExt cx="1378553" cy="146756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23129E-6C02-428A-AF00-97CD5D20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246842" y="5975888"/>
              <a:ext cx="1316404" cy="131640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AC01A6-6210-456F-BDA3-E221EF6E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38860" y="6856918"/>
              <a:ext cx="586534" cy="58653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7100AA-BF68-4139-8224-79EA1F91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74247" y="753374"/>
            <a:ext cx="5353835" cy="5353836"/>
          </a:xfrm>
          <a:custGeom>
            <a:avLst/>
            <a:gdLst>
              <a:gd name="connsiteX0" fmla="*/ 5273742 w 5353835"/>
              <a:gd name="connsiteY0" fmla="*/ 690509 h 5353836"/>
              <a:gd name="connsiteX1" fmla="*/ 5353835 w 5353835"/>
              <a:gd name="connsiteY1" fmla="*/ 770602 h 5353836"/>
              <a:gd name="connsiteX2" fmla="*/ 5353835 w 5353835"/>
              <a:gd name="connsiteY2" fmla="*/ 4854514 h 5353836"/>
              <a:gd name="connsiteX3" fmla="*/ 5273742 w 5353835"/>
              <a:gd name="connsiteY3" fmla="*/ 4934608 h 5353836"/>
              <a:gd name="connsiteX4" fmla="*/ 502667 w 5353835"/>
              <a:gd name="connsiteY4" fmla="*/ 0 h 5353836"/>
              <a:gd name="connsiteX5" fmla="*/ 4583234 w 5353835"/>
              <a:gd name="connsiteY5" fmla="*/ 1 h 5353836"/>
              <a:gd name="connsiteX6" fmla="*/ 4663327 w 5353835"/>
              <a:gd name="connsiteY6" fmla="*/ 80094 h 5353836"/>
              <a:gd name="connsiteX7" fmla="*/ 422574 w 5353835"/>
              <a:gd name="connsiteY7" fmla="*/ 80094 h 5353836"/>
              <a:gd name="connsiteX8" fmla="*/ 0 w 5353835"/>
              <a:gd name="connsiteY8" fmla="*/ 502667 h 5353836"/>
              <a:gd name="connsiteX9" fmla="*/ 80093 w 5353835"/>
              <a:gd name="connsiteY9" fmla="*/ 422574 h 5353836"/>
              <a:gd name="connsiteX10" fmla="*/ 80093 w 5353835"/>
              <a:gd name="connsiteY10" fmla="*/ 5273743 h 5353836"/>
              <a:gd name="connsiteX11" fmla="*/ 4934607 w 5353835"/>
              <a:gd name="connsiteY11" fmla="*/ 5273743 h 5353836"/>
              <a:gd name="connsiteX12" fmla="*/ 4854514 w 5353835"/>
              <a:gd name="connsiteY12" fmla="*/ 5353836 h 5353836"/>
              <a:gd name="connsiteX13" fmla="*/ 0 w 5353835"/>
              <a:gd name="connsiteY13" fmla="*/ 5353836 h 535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6">
                <a:moveTo>
                  <a:pt x="5273742" y="690509"/>
                </a:moveTo>
                <a:lnTo>
                  <a:pt x="5353835" y="770602"/>
                </a:lnTo>
                <a:lnTo>
                  <a:pt x="5353835" y="4854514"/>
                </a:lnTo>
                <a:lnTo>
                  <a:pt x="5273742" y="4934608"/>
                </a:lnTo>
                <a:close/>
                <a:moveTo>
                  <a:pt x="502667" y="0"/>
                </a:moveTo>
                <a:lnTo>
                  <a:pt x="4583234" y="1"/>
                </a:lnTo>
                <a:lnTo>
                  <a:pt x="4663327" y="80094"/>
                </a:lnTo>
                <a:lnTo>
                  <a:pt x="422574" y="80094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5273743"/>
                </a:lnTo>
                <a:lnTo>
                  <a:pt x="4934607" y="5273743"/>
                </a:lnTo>
                <a:lnTo>
                  <a:pt x="4854514" y="5353836"/>
                </a:lnTo>
                <a:lnTo>
                  <a:pt x="0" y="535383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902FB5-4F79-15DE-0A02-FE7B4F39F019}"/>
              </a:ext>
            </a:extLst>
          </p:cNvPr>
          <p:cNvSpPr txBox="1"/>
          <p:nvPr/>
        </p:nvSpPr>
        <p:spPr>
          <a:xfrm>
            <a:off x="6826981" y="2452526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Solutions &gt;&gt;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9C60AD-F4C2-4B03-8DAE-163F0B32A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5814" y="-998971"/>
            <a:ext cx="1946803" cy="2536194"/>
            <a:chOff x="10136578" y="-985323"/>
            <a:chExt cx="1946803" cy="253619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916F10D-FCDE-46BA-8978-8EE1228D7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951582" y="-621194"/>
              <a:ext cx="2495927" cy="1767670"/>
            </a:xfrm>
            <a:custGeom>
              <a:avLst/>
              <a:gdLst>
                <a:gd name="connsiteX0" fmla="*/ 0 w 2495927"/>
                <a:gd name="connsiteY0" fmla="*/ 1767670 h 1767670"/>
                <a:gd name="connsiteX1" fmla="*/ 1767670 w 2495927"/>
                <a:gd name="connsiteY1" fmla="*/ 0 h 1767670"/>
                <a:gd name="connsiteX2" fmla="*/ 2495927 w 2495927"/>
                <a:gd name="connsiteY2" fmla="*/ 728256 h 1767670"/>
                <a:gd name="connsiteX3" fmla="*/ 2495927 w 2495927"/>
                <a:gd name="connsiteY3" fmla="*/ 1767670 h 176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927" h="1767670">
                  <a:moveTo>
                    <a:pt x="0" y="1767670"/>
                  </a:moveTo>
                  <a:lnTo>
                    <a:pt x="1767670" y="0"/>
                  </a:lnTo>
                  <a:lnTo>
                    <a:pt x="2495927" y="728256"/>
                  </a:lnTo>
                  <a:lnTo>
                    <a:pt x="2495927" y="17676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536437-C633-43E7-9209-A68E4E7F1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136578" y="419910"/>
              <a:ext cx="1130961" cy="11309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9D8280-A836-4962-94D3-CEAE4E0B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69300" y="6047150"/>
            <a:ext cx="1636826" cy="818414"/>
            <a:chOff x="8085870" y="5837885"/>
            <a:chExt cx="2055357" cy="102767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50DA1F-B4DA-47F1-A5DC-F705E34B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6631CE7-7E0C-4568-8450-33D7CC53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60D1EE-8AC7-4766-B65A-A205CE10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15948" y="5609070"/>
            <a:ext cx="780052" cy="747280"/>
            <a:chOff x="7011922" y="4095164"/>
            <a:chExt cx="1203067" cy="115252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141B26B-1A89-4EB0-931E-5168A0112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135024" y="4167722"/>
              <a:ext cx="1079965" cy="1079965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C2C148-AE74-4AED-BCB0-018969CBE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11922" y="4095164"/>
              <a:ext cx="485578" cy="48557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390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9E5E-2681-24C4-2587-751E03AF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39395"/>
            <a:ext cx="11475720" cy="743585"/>
          </a:xfrm>
        </p:spPr>
        <p:txBody>
          <a:bodyPr/>
          <a:lstStyle/>
          <a:p>
            <a:pPr algn="ctr"/>
            <a:r>
              <a:rPr lang="en-IN" dirty="0"/>
              <a:t>Solutions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F33F2C-B0CF-0768-A882-6F70DCBF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142805"/>
              </p:ext>
            </p:extLst>
          </p:nvPr>
        </p:nvGraphicFramePr>
        <p:xfrm>
          <a:off x="985440" y="1398696"/>
          <a:ext cx="10221120" cy="456328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65857547"/>
                    </a:ext>
                  </a:extLst>
                </a:gridCol>
                <a:gridCol w="8961120">
                  <a:extLst>
                    <a:ext uri="{9D8B030D-6E8A-4147-A177-3AD203B41FA5}">
                      <a16:colId xmlns:a16="http://schemas.microsoft.com/office/drawing/2014/main" val="304343343"/>
                    </a:ext>
                  </a:extLst>
                </a:gridCol>
              </a:tblGrid>
              <a:tr h="607894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ysClr val="windowText" lastClr="000000"/>
                          </a:solidFill>
                        </a:rPr>
                        <a:t>In-application  Chatbot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01914"/>
                  </a:ext>
                </a:extLst>
              </a:tr>
              <a:tr h="607894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ysClr val="windowText" lastClr="000000"/>
                          </a:solidFill>
                        </a:rPr>
                        <a:t>Incentive based learning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754786"/>
                  </a:ext>
                </a:extLst>
              </a:tr>
              <a:tr h="607894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>
                          <a:solidFill>
                            <a:sysClr val="windowText" lastClr="000000"/>
                          </a:solidFill>
                        </a:rPr>
                        <a:t>Provide Market relevant content – As per Market research, 3 most trending categories on a learning application are: </a:t>
                      </a:r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Reskilling and Online certifications, School Education Content and Test Preparation. So, the default recommendations can be related to these categories </a:t>
                      </a:r>
                      <a:endParaRPr lang="en-IN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81847"/>
                  </a:ext>
                </a:extLst>
              </a:tr>
              <a:tr h="607894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>
                          <a:solidFill>
                            <a:sysClr val="windowText" lastClr="000000"/>
                          </a:solidFill>
                        </a:rPr>
                        <a:t>‘What’s your interest’ popup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559498"/>
                  </a:ext>
                </a:extLst>
              </a:tr>
              <a:tr h="608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ysClr val="windowText" lastClr="000000"/>
                          </a:solidFill>
                        </a:rPr>
                        <a:t>‘Explore More’ popup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215570"/>
                  </a:ext>
                </a:extLst>
              </a:tr>
              <a:tr h="608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ysClr val="windowText" lastClr="000000"/>
                          </a:solidFill>
                        </a:rPr>
                        <a:t>LIVE Discussion Forums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860404"/>
                  </a:ext>
                </a:extLst>
              </a:tr>
              <a:tr h="6084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>
                          <a:solidFill>
                            <a:sysClr val="windowText" lastClr="000000"/>
                          </a:solidFill>
                        </a:rPr>
                        <a:t>‘Why are you going?’ popup. Know the reason and send personalize push e-mail notification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65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356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32F12F4-B9F5-8A00-FD9A-198C8D55DE6D}"/>
              </a:ext>
            </a:extLst>
          </p:cNvPr>
          <p:cNvSpPr txBox="1">
            <a:spLocks/>
          </p:cNvSpPr>
          <p:nvPr/>
        </p:nvSpPr>
        <p:spPr>
          <a:xfrm>
            <a:off x="2856000" y="239395"/>
            <a:ext cx="6480000" cy="74358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In-app Chatbot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79DF0-94B1-901D-CF72-D01D8E6124C4}"/>
              </a:ext>
            </a:extLst>
          </p:cNvPr>
          <p:cNvSpPr txBox="1"/>
          <p:nvPr/>
        </p:nvSpPr>
        <p:spPr>
          <a:xfrm>
            <a:off x="400050" y="400101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Benefits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79C5E-C7C3-B9DA-7324-545F777C6FD1}"/>
              </a:ext>
            </a:extLst>
          </p:cNvPr>
          <p:cNvSpPr txBox="1"/>
          <p:nvPr/>
        </p:nvSpPr>
        <p:spPr>
          <a:xfrm>
            <a:off x="400050" y="1464847"/>
            <a:ext cx="169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Description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C6F35-354D-5F88-B4A2-F3A9012A5E2B}"/>
              </a:ext>
            </a:extLst>
          </p:cNvPr>
          <p:cNvSpPr/>
          <p:nvPr/>
        </p:nvSpPr>
        <p:spPr>
          <a:xfrm>
            <a:off x="442913" y="4454567"/>
            <a:ext cx="5400000" cy="7435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4"/>
                </a:solidFill>
                <a:effectLst/>
              </a:rPr>
              <a:t>Offer a smoother customer 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2124"/>
                </a:solidFill>
              </a:rPr>
              <a:t>Facilitate seamless live communication</a:t>
            </a:r>
            <a:endParaRPr lang="en-US" sz="16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0C9F0F-3A7D-A267-7490-5BEDAFEB534B}"/>
              </a:ext>
            </a:extLst>
          </p:cNvPr>
          <p:cNvSpPr/>
          <p:nvPr/>
        </p:nvSpPr>
        <p:spPr>
          <a:xfrm>
            <a:off x="400050" y="1857354"/>
            <a:ext cx="5400000" cy="10191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B4F58"/>
                </a:solidFill>
                <a:effectLst/>
              </a:rPr>
              <a:t>Simulate conversation with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B4F58"/>
                </a:solidFill>
                <a:effectLst/>
              </a:rPr>
              <a:t>Automated virtual assistant</a:t>
            </a:r>
            <a:r>
              <a:rPr lang="en-US" sz="1600" dirty="0">
                <a:solidFill>
                  <a:srgbClr val="4B4F58"/>
                </a:solidFill>
              </a:rPr>
              <a:t>,</a:t>
            </a:r>
            <a:r>
              <a:rPr lang="en-US" sz="1600" b="0" i="0" dirty="0">
                <a:solidFill>
                  <a:srgbClr val="4B4F58"/>
                </a:solidFill>
                <a:effectLst/>
              </a:rPr>
              <a:t> capable of communicating with people through text messages</a:t>
            </a:r>
            <a:endParaRPr lang="en-IN" sz="16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EFF8D3-7A20-236A-AA7C-4D879385EFAF}"/>
              </a:ext>
            </a:extLst>
          </p:cNvPr>
          <p:cNvCxnSpPr>
            <a:cxnSpLocks/>
          </p:cNvCxnSpPr>
          <p:nvPr/>
        </p:nvCxnSpPr>
        <p:spPr>
          <a:xfrm>
            <a:off x="400050" y="386207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14453E-5CB2-C086-EF74-653B0E8077F8}"/>
              </a:ext>
            </a:extLst>
          </p:cNvPr>
          <p:cNvCxnSpPr>
            <a:cxnSpLocks/>
          </p:cNvCxnSpPr>
          <p:nvPr/>
        </p:nvCxnSpPr>
        <p:spPr>
          <a:xfrm>
            <a:off x="400050" y="133350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E1FFCF-CA27-AF03-1AFB-D2C8423ADF82}"/>
              </a:ext>
            </a:extLst>
          </p:cNvPr>
          <p:cNvGrpSpPr/>
          <p:nvPr/>
        </p:nvGrpSpPr>
        <p:grpSpPr>
          <a:xfrm>
            <a:off x="7563442" y="982980"/>
            <a:ext cx="2872148" cy="5402538"/>
            <a:chOff x="6500452" y="366308"/>
            <a:chExt cx="2872148" cy="573346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2BE4309-0FEE-4C44-753F-CE51F28B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0452" y="366308"/>
              <a:ext cx="2872148" cy="5733460"/>
            </a:xfrm>
            <a:prstGeom prst="rect">
              <a:avLst/>
            </a:prstGeom>
          </p:spPr>
        </p:pic>
        <p:pic>
          <p:nvPicPr>
            <p:cNvPr id="23" name="Content Placeholder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1E166D9-B538-75A8-908F-DFBA2FD29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8"/>
            <a:stretch/>
          </p:blipFill>
          <p:spPr>
            <a:xfrm>
              <a:off x="6776064" y="1256665"/>
              <a:ext cx="2345076" cy="3952746"/>
            </a:xfrm>
            <a:prstGeom prst="rect">
              <a:avLst/>
            </a:prstGeom>
          </p:spPr>
        </p:pic>
        <p:pic>
          <p:nvPicPr>
            <p:cNvPr id="24" name="Picture 2" descr="Image result for chatbot icon">
              <a:extLst>
                <a:ext uri="{FF2B5EF4-FFF2-40B4-BE49-F238E27FC236}">
                  <a16:creationId xmlns:a16="http://schemas.microsoft.com/office/drawing/2014/main" id="{EC920A21-5F6C-918D-96A7-CBCBFD061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6378" y="1273176"/>
              <a:ext cx="163957" cy="160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E4319D-BF10-E280-5C84-DED085E60480}"/>
                </a:ext>
              </a:extLst>
            </p:cNvPr>
            <p:cNvSpPr/>
            <p:nvPr/>
          </p:nvSpPr>
          <p:spPr>
            <a:xfrm>
              <a:off x="7950200" y="1273176"/>
              <a:ext cx="275168" cy="160341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8ADD7A-A80A-3BA3-494E-EC67ADFDE9E0}"/>
              </a:ext>
            </a:extLst>
          </p:cNvPr>
          <p:cNvSpPr/>
          <p:nvPr/>
        </p:nvSpPr>
        <p:spPr>
          <a:xfrm>
            <a:off x="8698230" y="2277110"/>
            <a:ext cx="1400810" cy="9359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000" b="1" dirty="0">
                <a:solidFill>
                  <a:sysClr val="windowText" lastClr="000000"/>
                </a:solidFill>
              </a:rPr>
              <a:t>Hi, I am Sameera</a:t>
            </a:r>
          </a:p>
          <a:p>
            <a:pPr algn="ctr"/>
            <a:r>
              <a:rPr lang="en-IN" sz="1000" dirty="0">
                <a:solidFill>
                  <a:sysClr val="windowText" lastClr="000000"/>
                </a:solidFill>
              </a:rPr>
              <a:t>I am your assistant. Please tell me how can I help you?</a:t>
            </a:r>
          </a:p>
          <a:p>
            <a:pPr algn="ctr"/>
            <a:endParaRPr lang="en-IN" sz="10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928AAC-C99D-79E0-1598-C88748E7D94D}"/>
              </a:ext>
            </a:extLst>
          </p:cNvPr>
          <p:cNvCxnSpPr>
            <a:cxnSpLocks/>
          </p:cNvCxnSpPr>
          <p:nvPr/>
        </p:nvCxnSpPr>
        <p:spPr>
          <a:xfrm flipV="1">
            <a:off x="8973398" y="3117850"/>
            <a:ext cx="926252" cy="63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ree icon &quot;Chat typing icon&quot;">
            <a:extLst>
              <a:ext uri="{FF2B5EF4-FFF2-40B4-BE49-F238E27FC236}">
                <a16:creationId xmlns:a16="http://schemas.microsoft.com/office/drawing/2014/main" id="{016AEE81-B25D-B38A-4BFC-A2831EE38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14" y="2959108"/>
            <a:ext cx="151666" cy="13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38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A12570-0342-B3AA-DF6C-4ED61911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442" y="982980"/>
            <a:ext cx="2872148" cy="5402538"/>
          </a:xfrm>
          <a:prstGeom prst="rect">
            <a:avLst/>
          </a:prstGeom>
        </p:spPr>
      </p:pic>
      <p:pic>
        <p:nvPicPr>
          <p:cNvPr id="8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0E1681FB-CAE2-7A81-7CD8-A61B1312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8"/>
          <a:stretch/>
        </p:blipFill>
        <p:spPr>
          <a:xfrm>
            <a:off x="7839054" y="1821948"/>
            <a:ext cx="2345076" cy="372460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2F12F4-B9F5-8A00-FD9A-198C8D55DE6D}"/>
              </a:ext>
            </a:extLst>
          </p:cNvPr>
          <p:cNvSpPr txBox="1">
            <a:spLocks/>
          </p:cNvSpPr>
          <p:nvPr/>
        </p:nvSpPr>
        <p:spPr>
          <a:xfrm>
            <a:off x="2856000" y="239395"/>
            <a:ext cx="6480000" cy="74358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400" dirty="0"/>
              <a:t>Incentive Based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79DF0-94B1-901D-CF72-D01D8E6124C4}"/>
              </a:ext>
            </a:extLst>
          </p:cNvPr>
          <p:cNvSpPr txBox="1"/>
          <p:nvPr/>
        </p:nvSpPr>
        <p:spPr>
          <a:xfrm>
            <a:off x="400050" y="401371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Benefits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79C5E-C7C3-B9DA-7324-545F777C6FD1}"/>
              </a:ext>
            </a:extLst>
          </p:cNvPr>
          <p:cNvSpPr txBox="1"/>
          <p:nvPr/>
        </p:nvSpPr>
        <p:spPr>
          <a:xfrm>
            <a:off x="400050" y="1477547"/>
            <a:ext cx="169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Description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C6F35-354D-5F88-B4A2-F3A9012A5E2B}"/>
              </a:ext>
            </a:extLst>
          </p:cNvPr>
          <p:cNvSpPr/>
          <p:nvPr/>
        </p:nvSpPr>
        <p:spPr>
          <a:xfrm>
            <a:off x="442913" y="4467267"/>
            <a:ext cx="5400000" cy="1040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2124"/>
                </a:solidFill>
              </a:rPr>
              <a:t>Improve the user-activation</a:t>
            </a:r>
            <a:endParaRPr lang="en-US" sz="1600" b="0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4"/>
                </a:solidFill>
                <a:effectLst/>
              </a:rPr>
              <a:t>Will make the new users attend one LIVE class for more than 10 minutes or spend 15 minutes watching recordings of past classes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0C9F0F-3A7D-A267-7490-5BEDAFEB534B}"/>
              </a:ext>
            </a:extLst>
          </p:cNvPr>
          <p:cNvSpPr/>
          <p:nvPr/>
        </p:nvSpPr>
        <p:spPr>
          <a:xfrm>
            <a:off x="400050" y="1870053"/>
            <a:ext cx="5400000" cy="15547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Earn your first 50 credits after watching your first video. If you will earn 500 credits, you can watch a video of your choice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Credits can be awarded based on the number of videos watched. E.g., 5 credits for video less than 10 mins, 10 for 10-30 mins, 20 for more than 30 mins</a:t>
            </a:r>
            <a:endParaRPr lang="en-IN" sz="16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07E9AC-3194-FD74-A656-07DE3A3878E9}"/>
              </a:ext>
            </a:extLst>
          </p:cNvPr>
          <p:cNvGrpSpPr/>
          <p:nvPr/>
        </p:nvGrpSpPr>
        <p:grpSpPr>
          <a:xfrm>
            <a:off x="7946390" y="2940050"/>
            <a:ext cx="2152650" cy="1149350"/>
            <a:chOff x="7969250" y="2940050"/>
            <a:chExt cx="2152650" cy="11493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C6B127F-3B1E-4887-5CB0-5D09A0CF9D04}"/>
                </a:ext>
              </a:extLst>
            </p:cNvPr>
            <p:cNvSpPr/>
            <p:nvPr/>
          </p:nvSpPr>
          <p:spPr>
            <a:xfrm>
              <a:off x="7969250" y="2940050"/>
              <a:ext cx="2152650" cy="1149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000" dirty="0">
                  <a:solidFill>
                    <a:sysClr val="windowText" lastClr="000000"/>
                  </a:solidFill>
                </a:rPr>
                <a:t>Earn your first 50 credits</a:t>
              </a:r>
            </a:p>
            <a:p>
              <a:pPr algn="ctr"/>
              <a:r>
                <a:rPr lang="en-IN" sz="1000" dirty="0">
                  <a:solidFill>
                    <a:sysClr val="windowText" lastClr="000000"/>
                  </a:solidFill>
                </a:rPr>
                <a:t>&amp;</a:t>
              </a:r>
            </a:p>
            <a:p>
              <a:pPr algn="ctr"/>
              <a:r>
                <a:rPr lang="en-IN" sz="1000" dirty="0">
                  <a:solidFill>
                    <a:sysClr val="windowText" lastClr="000000"/>
                  </a:solidFill>
                </a:rPr>
                <a:t>Get a chance to watch a video of your choice </a:t>
              </a:r>
              <a:r>
                <a:rPr lang="en-IN" sz="1000" b="1" dirty="0">
                  <a:solidFill>
                    <a:sysClr val="windowText" lastClr="000000"/>
                  </a:solidFill>
                </a:rPr>
                <a:t>FREE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EE07BDF-DC6F-D7BC-B46C-56CE081FB2B6}"/>
                </a:ext>
              </a:extLst>
            </p:cNvPr>
            <p:cNvSpPr/>
            <p:nvPr/>
          </p:nvSpPr>
          <p:spPr>
            <a:xfrm>
              <a:off x="8521700" y="3782482"/>
              <a:ext cx="1238250" cy="15108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Explore Courses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ABD287-FAFB-F959-F727-9D8E66B30163}"/>
              </a:ext>
            </a:extLst>
          </p:cNvPr>
          <p:cNvCxnSpPr>
            <a:cxnSpLocks/>
          </p:cNvCxnSpPr>
          <p:nvPr/>
        </p:nvCxnSpPr>
        <p:spPr>
          <a:xfrm>
            <a:off x="400050" y="387477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917620-27F8-BA04-9A59-38ED92A8C892}"/>
              </a:ext>
            </a:extLst>
          </p:cNvPr>
          <p:cNvCxnSpPr>
            <a:cxnSpLocks/>
          </p:cNvCxnSpPr>
          <p:nvPr/>
        </p:nvCxnSpPr>
        <p:spPr>
          <a:xfrm>
            <a:off x="400050" y="134620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6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32F12F4-B9F5-8A00-FD9A-198C8D55DE6D}"/>
              </a:ext>
            </a:extLst>
          </p:cNvPr>
          <p:cNvSpPr txBox="1">
            <a:spLocks/>
          </p:cNvSpPr>
          <p:nvPr/>
        </p:nvSpPr>
        <p:spPr>
          <a:xfrm>
            <a:off x="2856000" y="239395"/>
            <a:ext cx="6480000" cy="74358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400" dirty="0"/>
              <a:t>What’s your interest?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79DF0-94B1-901D-CF72-D01D8E6124C4}"/>
              </a:ext>
            </a:extLst>
          </p:cNvPr>
          <p:cNvSpPr txBox="1"/>
          <p:nvPr/>
        </p:nvSpPr>
        <p:spPr>
          <a:xfrm>
            <a:off x="400050" y="401371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Benefits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79C5E-C7C3-B9DA-7324-545F777C6FD1}"/>
              </a:ext>
            </a:extLst>
          </p:cNvPr>
          <p:cNvSpPr txBox="1"/>
          <p:nvPr/>
        </p:nvSpPr>
        <p:spPr>
          <a:xfrm>
            <a:off x="400050" y="1477547"/>
            <a:ext cx="169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Description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C6F35-354D-5F88-B4A2-F3A9012A5E2B}"/>
              </a:ext>
            </a:extLst>
          </p:cNvPr>
          <p:cNvSpPr/>
          <p:nvPr/>
        </p:nvSpPr>
        <p:spPr>
          <a:xfrm>
            <a:off x="442913" y="4467266"/>
            <a:ext cx="5400000" cy="10445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2124"/>
                </a:solidFill>
              </a:rPr>
              <a:t>Improve the user-activation</a:t>
            </a:r>
            <a:endParaRPr lang="en-US" sz="1600" b="0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4"/>
                </a:solidFill>
                <a:effectLst/>
              </a:rPr>
              <a:t>User will get free from the unnecessary hassle of searching the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2124"/>
                </a:solidFill>
              </a:rPr>
              <a:t>Can be used to send push email notifications</a:t>
            </a:r>
            <a:endParaRPr lang="en-US" sz="1600" b="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0C9F0F-3A7D-A267-7490-5BEDAFEB534B}"/>
              </a:ext>
            </a:extLst>
          </p:cNvPr>
          <p:cNvSpPr/>
          <p:nvPr/>
        </p:nvSpPr>
        <p:spPr>
          <a:xfrm>
            <a:off x="400050" y="1870054"/>
            <a:ext cx="5400000" cy="1182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When a user is opening the application for the first time, a popup message will appear to know the interest of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According to the reply, user can be directed to the courses of his/her choice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ABD287-FAFB-F959-F727-9D8E66B30163}"/>
              </a:ext>
            </a:extLst>
          </p:cNvPr>
          <p:cNvCxnSpPr>
            <a:cxnSpLocks/>
          </p:cNvCxnSpPr>
          <p:nvPr/>
        </p:nvCxnSpPr>
        <p:spPr>
          <a:xfrm>
            <a:off x="400050" y="387477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917620-27F8-BA04-9A59-38ED92A8C892}"/>
              </a:ext>
            </a:extLst>
          </p:cNvPr>
          <p:cNvCxnSpPr>
            <a:cxnSpLocks/>
          </p:cNvCxnSpPr>
          <p:nvPr/>
        </p:nvCxnSpPr>
        <p:spPr>
          <a:xfrm>
            <a:off x="400050" y="134620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242AF08-0176-396C-A53B-1AA0F726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2980"/>
            <a:ext cx="2872148" cy="5402538"/>
          </a:xfrm>
          <a:prstGeom prst="rect">
            <a:avLst/>
          </a:prstGeom>
        </p:spPr>
      </p:pic>
      <p:pic>
        <p:nvPicPr>
          <p:cNvPr id="23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138AB9FB-3546-AD2B-92F9-F5B6E5A5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8"/>
          <a:stretch/>
        </p:blipFill>
        <p:spPr>
          <a:xfrm>
            <a:off x="6366390" y="1821947"/>
            <a:ext cx="2345076" cy="39147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5A85AB-3F2B-4BDE-8D19-7BBC3EF9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012" y="982980"/>
            <a:ext cx="2872148" cy="540253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9A9F246-F227-12F5-26EE-C852135FA9DF}"/>
              </a:ext>
            </a:extLst>
          </p:cNvPr>
          <p:cNvSpPr/>
          <p:nvPr/>
        </p:nvSpPr>
        <p:spPr>
          <a:xfrm>
            <a:off x="6366390" y="3128390"/>
            <a:ext cx="2345075" cy="11742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ysClr val="windowText" lastClr="000000"/>
                </a:solidFill>
              </a:rPr>
              <a:t>Please tell us about your interest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ysClr val="windowText" lastClr="000000"/>
                </a:solidFill>
              </a:rPr>
              <a:t>Technology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ysClr val="windowText" lastClr="000000"/>
                </a:solidFill>
              </a:rPr>
              <a:t>Lifestyle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ysClr val="windowText" lastClr="000000"/>
                </a:solidFill>
              </a:rPr>
              <a:t>Dancing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BC55D4C-D491-07F9-53D2-1A72D8C5FA82}"/>
              </a:ext>
            </a:extLst>
          </p:cNvPr>
          <p:cNvSpPr/>
          <p:nvPr/>
        </p:nvSpPr>
        <p:spPr>
          <a:xfrm>
            <a:off x="8906472" y="3523719"/>
            <a:ext cx="275014" cy="26863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14C15233-DBFB-5167-FAC4-56375FE0E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7303" y="3817358"/>
            <a:ext cx="398983" cy="212619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6C95CED-822F-7B58-0119-BF4742439F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9"/>
          <a:stretch/>
        </p:blipFill>
        <p:spPr>
          <a:xfrm>
            <a:off x="9389192" y="1877657"/>
            <a:ext cx="2359895" cy="38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A12570-0342-B3AA-DF6C-4ED61911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2980"/>
            <a:ext cx="2872148" cy="5402538"/>
          </a:xfrm>
          <a:prstGeom prst="rect">
            <a:avLst/>
          </a:prstGeom>
        </p:spPr>
      </p:pic>
      <p:pic>
        <p:nvPicPr>
          <p:cNvPr id="8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0E1681FB-CAE2-7A81-7CD8-A61B1312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8"/>
          <a:stretch/>
        </p:blipFill>
        <p:spPr>
          <a:xfrm>
            <a:off x="6366390" y="1821947"/>
            <a:ext cx="2345076" cy="391470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2F12F4-B9F5-8A00-FD9A-198C8D55DE6D}"/>
              </a:ext>
            </a:extLst>
          </p:cNvPr>
          <p:cNvSpPr txBox="1">
            <a:spLocks/>
          </p:cNvSpPr>
          <p:nvPr/>
        </p:nvSpPr>
        <p:spPr>
          <a:xfrm>
            <a:off x="2856000" y="239395"/>
            <a:ext cx="6480000" cy="74358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Explore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79DF0-94B1-901D-CF72-D01D8E6124C4}"/>
              </a:ext>
            </a:extLst>
          </p:cNvPr>
          <p:cNvSpPr txBox="1"/>
          <p:nvPr/>
        </p:nvSpPr>
        <p:spPr>
          <a:xfrm>
            <a:off x="400050" y="402641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Benefits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79C5E-C7C3-B9DA-7324-545F777C6FD1}"/>
              </a:ext>
            </a:extLst>
          </p:cNvPr>
          <p:cNvSpPr txBox="1"/>
          <p:nvPr/>
        </p:nvSpPr>
        <p:spPr>
          <a:xfrm>
            <a:off x="400050" y="1490247"/>
            <a:ext cx="169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Description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C6F35-354D-5F88-B4A2-F3A9012A5E2B}"/>
              </a:ext>
            </a:extLst>
          </p:cNvPr>
          <p:cNvSpPr/>
          <p:nvPr/>
        </p:nvSpPr>
        <p:spPr>
          <a:xfrm>
            <a:off x="442913" y="4479967"/>
            <a:ext cx="5400000" cy="1173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Improve the user-activation</a:t>
            </a:r>
            <a:endParaRPr lang="en-US" sz="1600" b="0" i="0" dirty="0">
              <a:solidFill>
                <a:schemeClr val="tx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Drive more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Engage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Provide relevant material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0C9F0F-3A7D-A267-7490-5BEDAFEB534B}"/>
              </a:ext>
            </a:extLst>
          </p:cNvPr>
          <p:cNvSpPr/>
          <p:nvPr/>
        </p:nvSpPr>
        <p:spPr>
          <a:xfrm>
            <a:off x="400050" y="1882754"/>
            <a:ext cx="5400000" cy="1173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Popup – What do you like to explore?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If a new user has scrolled till bottom and didn’t saw anything, then personalized recommendations should appear on the basis of his/her interest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85C233-DFFE-105B-FE66-9C17EA44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012" y="982980"/>
            <a:ext cx="2872148" cy="540253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DA459-9524-4B56-7A25-60137DEFED3B}"/>
              </a:ext>
            </a:extLst>
          </p:cNvPr>
          <p:cNvSpPr/>
          <p:nvPr/>
        </p:nvSpPr>
        <p:spPr>
          <a:xfrm>
            <a:off x="6366390" y="3128390"/>
            <a:ext cx="2345075" cy="11742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ysClr val="windowText" lastClr="000000"/>
                </a:solidFill>
              </a:rPr>
              <a:t>What do you like to explore now?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ysClr val="windowText" lastClr="000000"/>
                </a:solidFill>
              </a:rPr>
              <a:t>Technology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ysClr val="windowText" lastClr="000000"/>
                </a:solidFill>
              </a:rPr>
              <a:t>Cooking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ysClr val="windowText" lastClr="000000"/>
                </a:solidFill>
              </a:rPr>
              <a:t>Dancing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2ACCDC1-2233-15D7-4E56-B962932BEBE6}"/>
              </a:ext>
            </a:extLst>
          </p:cNvPr>
          <p:cNvSpPr/>
          <p:nvPr/>
        </p:nvSpPr>
        <p:spPr>
          <a:xfrm>
            <a:off x="8906472" y="3523719"/>
            <a:ext cx="275014" cy="26863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6237B907-0EA7-863C-2713-07804134F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7303" y="3817358"/>
            <a:ext cx="398983" cy="212619"/>
          </a:xfrm>
          <a:prstGeom prst="rect">
            <a:avLst/>
          </a:prstGeom>
        </p:spPr>
      </p:pic>
      <p:pic>
        <p:nvPicPr>
          <p:cNvPr id="24" name="Picture 2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228D04-10ED-EE05-37D2-71039E0367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/>
          <a:stretch/>
        </p:blipFill>
        <p:spPr>
          <a:xfrm>
            <a:off x="9345325" y="1877732"/>
            <a:ext cx="2407121" cy="385892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A61E85-2B41-EBAD-7501-A9A7D617CE20}"/>
              </a:ext>
            </a:extLst>
          </p:cNvPr>
          <p:cNvCxnSpPr>
            <a:cxnSpLocks/>
          </p:cNvCxnSpPr>
          <p:nvPr/>
        </p:nvCxnSpPr>
        <p:spPr>
          <a:xfrm>
            <a:off x="400050" y="388747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4C6BE1-31F3-E80A-583B-78C5010E3C29}"/>
              </a:ext>
            </a:extLst>
          </p:cNvPr>
          <p:cNvCxnSpPr>
            <a:cxnSpLocks/>
          </p:cNvCxnSpPr>
          <p:nvPr/>
        </p:nvCxnSpPr>
        <p:spPr>
          <a:xfrm>
            <a:off x="400050" y="135890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4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52305D-468C-576B-5890-8FE750DE2F96}"/>
              </a:ext>
            </a:extLst>
          </p:cNvPr>
          <p:cNvSpPr/>
          <p:nvPr/>
        </p:nvSpPr>
        <p:spPr>
          <a:xfrm>
            <a:off x="347309" y="4541589"/>
            <a:ext cx="11497382" cy="1325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C55570-C8E0-E3ED-FD16-58F7BB4E0A11}"/>
              </a:ext>
            </a:extLst>
          </p:cNvPr>
          <p:cNvSpPr/>
          <p:nvPr/>
        </p:nvSpPr>
        <p:spPr>
          <a:xfrm>
            <a:off x="347309" y="1530417"/>
            <a:ext cx="11497382" cy="1325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79E5E-2681-24C4-2587-751E03AF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09" y="365125"/>
            <a:ext cx="10515600" cy="1325563"/>
          </a:xfrm>
        </p:spPr>
        <p:txBody>
          <a:bodyPr/>
          <a:lstStyle/>
          <a:p>
            <a:r>
              <a:rPr lang="en-IN" dirty="0"/>
              <a:t>About BitClass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E5239-0E2B-3546-3E72-65DBEE8D0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12" y="1653629"/>
            <a:ext cx="5966861" cy="114109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Live Learning Virtual Platform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Cohort based Education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Marketing, Software and Capital for teachers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B99C39-054D-6665-A822-418481F7FC50}"/>
              </a:ext>
            </a:extLst>
          </p:cNvPr>
          <p:cNvSpPr txBox="1">
            <a:spLocks/>
          </p:cNvSpPr>
          <p:nvPr/>
        </p:nvSpPr>
        <p:spPr>
          <a:xfrm>
            <a:off x="347309" y="33420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About the Teardown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461F23-F287-0508-6029-57444E79B984}"/>
              </a:ext>
            </a:extLst>
          </p:cNvPr>
          <p:cNvSpPr txBox="1">
            <a:spLocks/>
          </p:cNvSpPr>
          <p:nvPr/>
        </p:nvSpPr>
        <p:spPr>
          <a:xfrm>
            <a:off x="347311" y="4667568"/>
            <a:ext cx="11241505" cy="1141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rgbClr val="111111"/>
                </a:solidFill>
                <a:effectLst/>
                <a:latin typeface="Inter"/>
              </a:rPr>
              <a:t>User Activation ⚡ - Given the FREE LIVE classes &amp; recorded properties present on the app, design a user journey to "activate" all the new users within the first 7 days of signing-up on the app</a:t>
            </a:r>
            <a:endParaRPr lang="en-IN" sz="2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FBB792-9076-571D-09E6-8ADDCCC33B80}"/>
              </a:ext>
            </a:extLst>
          </p:cNvPr>
          <p:cNvSpPr txBox="1">
            <a:spLocks/>
          </p:cNvSpPr>
          <p:nvPr/>
        </p:nvSpPr>
        <p:spPr>
          <a:xfrm>
            <a:off x="6886875" y="1653629"/>
            <a:ext cx="5968800" cy="1141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2 way interactive sessions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Free workshops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Try and Buy experience</a:t>
            </a:r>
          </a:p>
        </p:txBody>
      </p:sp>
    </p:spTree>
    <p:extLst>
      <p:ext uri="{BB962C8B-B14F-4D97-AF65-F5344CB8AC3E}">
        <p14:creationId xmlns:p14="http://schemas.microsoft.com/office/powerpoint/2010/main" val="2333987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A12570-0342-B3AA-DF6C-4ED61911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2980"/>
            <a:ext cx="2872148" cy="5402538"/>
          </a:xfrm>
          <a:prstGeom prst="rect">
            <a:avLst/>
          </a:prstGeom>
        </p:spPr>
      </p:pic>
      <p:pic>
        <p:nvPicPr>
          <p:cNvPr id="8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0E1681FB-CAE2-7A81-7CD8-A61B1312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8"/>
          <a:stretch/>
        </p:blipFill>
        <p:spPr>
          <a:xfrm>
            <a:off x="6366390" y="1821947"/>
            <a:ext cx="2345076" cy="391470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2F12F4-B9F5-8A00-FD9A-198C8D55DE6D}"/>
              </a:ext>
            </a:extLst>
          </p:cNvPr>
          <p:cNvSpPr txBox="1">
            <a:spLocks/>
          </p:cNvSpPr>
          <p:nvPr/>
        </p:nvSpPr>
        <p:spPr>
          <a:xfrm>
            <a:off x="2856000" y="239395"/>
            <a:ext cx="6480000" cy="74358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Why are you going?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79DF0-94B1-901D-CF72-D01D8E6124C4}"/>
              </a:ext>
            </a:extLst>
          </p:cNvPr>
          <p:cNvSpPr txBox="1"/>
          <p:nvPr/>
        </p:nvSpPr>
        <p:spPr>
          <a:xfrm>
            <a:off x="400050" y="401371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Benefits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79C5E-C7C3-B9DA-7324-545F777C6FD1}"/>
              </a:ext>
            </a:extLst>
          </p:cNvPr>
          <p:cNvSpPr txBox="1"/>
          <p:nvPr/>
        </p:nvSpPr>
        <p:spPr>
          <a:xfrm>
            <a:off x="400050" y="1477547"/>
            <a:ext cx="169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Description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C6F35-354D-5F88-B4A2-F3A9012A5E2B}"/>
              </a:ext>
            </a:extLst>
          </p:cNvPr>
          <p:cNvSpPr/>
          <p:nvPr/>
        </p:nvSpPr>
        <p:spPr>
          <a:xfrm>
            <a:off x="442913" y="4467267"/>
            <a:ext cx="5400000" cy="1243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Improve the user-activation</a:t>
            </a:r>
            <a:endParaRPr lang="en-US" sz="1600" b="0" i="0" dirty="0">
              <a:solidFill>
                <a:schemeClr val="tx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Drive more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4"/>
                </a:solidFill>
                <a:effectLst/>
              </a:rPr>
              <a:t>Will make the new users attend one LIVE class </a:t>
            </a:r>
            <a:r>
              <a:rPr lang="en-US" sz="1600" dirty="0">
                <a:solidFill>
                  <a:srgbClr val="202124"/>
                </a:solidFill>
              </a:rPr>
              <a:t>or watch recorded videos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0C9F0F-3A7D-A267-7490-5BEDAFEB534B}"/>
              </a:ext>
            </a:extLst>
          </p:cNvPr>
          <p:cNvSpPr/>
          <p:nvPr/>
        </p:nvSpPr>
        <p:spPr>
          <a:xfrm>
            <a:off x="400050" y="1870054"/>
            <a:ext cx="5400000" cy="15462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Popup – Why are you going?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If user presses exit button then the above popup will appear with a list of reasons to understand the bounce-off reason of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After understanding the reason, a personalized push email can be sent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85C233-DFFE-105B-FE66-9C17EA44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012" y="982980"/>
            <a:ext cx="2872148" cy="540253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DA459-9524-4B56-7A25-60137DEFED3B}"/>
              </a:ext>
            </a:extLst>
          </p:cNvPr>
          <p:cNvSpPr/>
          <p:nvPr/>
        </p:nvSpPr>
        <p:spPr>
          <a:xfrm>
            <a:off x="6366390" y="3027771"/>
            <a:ext cx="2345075" cy="13002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ysClr val="windowText" lastClr="000000"/>
                </a:solidFill>
              </a:rPr>
              <a:t>Why are you going?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ysClr val="windowText" lastClr="000000"/>
                </a:solidFill>
              </a:rPr>
              <a:t>Video content was not good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ysClr val="windowText" lastClr="000000"/>
                </a:solidFill>
              </a:rPr>
              <a:t>Unable to find video’s of your interest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ysClr val="windowText" lastClr="000000"/>
                </a:solidFill>
              </a:rPr>
              <a:t>Problem with Tutor</a:t>
            </a:r>
          </a:p>
          <a:p>
            <a:pPr marL="355600" indent="-355600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ysClr val="windowText" lastClr="000000"/>
                </a:solidFill>
              </a:rPr>
              <a:t>Others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2ACCDC1-2233-15D7-4E56-B962932BEBE6}"/>
              </a:ext>
            </a:extLst>
          </p:cNvPr>
          <p:cNvSpPr/>
          <p:nvPr/>
        </p:nvSpPr>
        <p:spPr>
          <a:xfrm>
            <a:off x="8906472" y="3523719"/>
            <a:ext cx="275014" cy="26863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6237B907-0EA7-863C-2713-07804134F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5805" y="4725139"/>
            <a:ext cx="398983" cy="212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46E36B-9882-E3DD-F80A-CC7FAD38E2DE}"/>
              </a:ext>
            </a:extLst>
          </p:cNvPr>
          <p:cNvSpPr/>
          <p:nvPr/>
        </p:nvSpPr>
        <p:spPr>
          <a:xfrm>
            <a:off x="9644514" y="2011675"/>
            <a:ext cx="1607419" cy="33800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Hi Lisa,</a:t>
            </a:r>
          </a:p>
          <a:p>
            <a:pPr algn="ctr"/>
            <a:endParaRPr lang="en-IN" dirty="0">
              <a:solidFill>
                <a:sysClr val="windowText" lastClr="000000"/>
              </a:solidFill>
            </a:endParaRPr>
          </a:p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Amazing new </a:t>
            </a:r>
            <a:r>
              <a:rPr lang="en-IN" b="1" dirty="0">
                <a:solidFill>
                  <a:sysClr val="windowText" lastClr="000000"/>
                </a:solidFill>
              </a:rPr>
              <a:t>Cooking</a:t>
            </a:r>
            <a:r>
              <a:rPr lang="en-IN" dirty="0">
                <a:solidFill>
                  <a:sysClr val="windowText" lastClr="000000"/>
                </a:solidFill>
              </a:rPr>
              <a:t> videos with delicious recipes are added to </a:t>
            </a:r>
            <a:r>
              <a:rPr lang="en-IN" b="1" dirty="0">
                <a:solidFill>
                  <a:sysClr val="windowText" lastClr="000000"/>
                </a:solidFill>
              </a:rPr>
              <a:t>BitClass</a:t>
            </a:r>
            <a:r>
              <a:rPr lang="en-IN" dirty="0">
                <a:solidFill>
                  <a:sysClr val="windowText" lastClr="000000"/>
                </a:solidFill>
              </a:rPr>
              <a:t>. Come have a look!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0EDAE8-748F-45F6-105B-8326FD45934A}"/>
              </a:ext>
            </a:extLst>
          </p:cNvPr>
          <p:cNvCxnSpPr>
            <a:cxnSpLocks/>
          </p:cNvCxnSpPr>
          <p:nvPr/>
        </p:nvCxnSpPr>
        <p:spPr>
          <a:xfrm>
            <a:off x="400050" y="381127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6E071D-4AD7-77FD-EC30-8775FE042C28}"/>
              </a:ext>
            </a:extLst>
          </p:cNvPr>
          <p:cNvCxnSpPr>
            <a:cxnSpLocks/>
          </p:cNvCxnSpPr>
          <p:nvPr/>
        </p:nvCxnSpPr>
        <p:spPr>
          <a:xfrm>
            <a:off x="400050" y="1346200"/>
            <a:ext cx="5400000" cy="0"/>
          </a:xfrm>
          <a:prstGeom prst="line">
            <a:avLst/>
          </a:prstGeom>
          <a:ln w="114300" cmpd="dbl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190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9E5E-2681-24C4-2587-751E03AF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39395"/>
            <a:ext cx="11475720" cy="743585"/>
          </a:xfrm>
        </p:spPr>
        <p:txBody>
          <a:bodyPr/>
          <a:lstStyle/>
          <a:p>
            <a:pPr algn="ctr"/>
            <a:r>
              <a:rPr lang="en-IN" dirty="0"/>
              <a:t>Solution Prioritization(BACER Framework)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F33F2C-B0CF-0768-A882-6F70DCBF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983670"/>
              </p:ext>
            </p:extLst>
          </p:nvPr>
        </p:nvGraphicFramePr>
        <p:xfrm>
          <a:off x="534000" y="924559"/>
          <a:ext cx="11124000" cy="56721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365857547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13348793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763902859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483760857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1647302243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64041008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57537862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850532750"/>
                    </a:ext>
                  </a:extLst>
                </a:gridCol>
              </a:tblGrid>
              <a:tr h="112895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Theme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Business Impact</a:t>
                      </a:r>
                      <a:br>
                        <a:rPr lang="en-IN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(B)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Customer Adoption (A)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Customer value (C)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Probability of Desired Result (R)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Engineering Effort (in person weeks)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Score (S) = (B*A*C*R)/E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Cardinal Rank (CR)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01914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In-application Chatbot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62.72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754786"/>
                  </a:ext>
                </a:extLst>
              </a:tr>
              <a:tr h="607896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Incentive based learning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0.85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87.42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81847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Provide Market relevant 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0.65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69.01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55342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‘What’s your interest?’ popup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218.7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21557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‘Explore More’ popup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0.85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183.6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2382"/>
                  </a:ext>
                </a:extLst>
              </a:tr>
              <a:tr h="607896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LIVE Discussion Forum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44.8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412342"/>
                  </a:ext>
                </a:extLst>
              </a:tr>
              <a:tr h="607896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‘Why are you going?’ popup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48.02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65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78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FFB1-8F13-10DD-7591-AFC86686549B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latin typeface="Agency FB" panose="020B05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501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79E5E-2681-24C4-2587-751E03AF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86" y="365125"/>
            <a:ext cx="10298225" cy="1325563"/>
          </a:xfrm>
        </p:spPr>
        <p:txBody>
          <a:bodyPr>
            <a:normAutofit/>
          </a:bodyPr>
          <a:lstStyle/>
          <a:p>
            <a:r>
              <a:rPr lang="en-IN" sz="3400" b="1" dirty="0"/>
              <a:t>Global E-learning Market </a:t>
            </a: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E5239-0E2B-3546-3E72-65DBEE8D0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86" y="1597793"/>
            <a:ext cx="5766135" cy="4704298"/>
          </a:xfrm>
        </p:spPr>
        <p:txBody>
          <a:bodyPr>
            <a:normAutofit/>
          </a:bodyPr>
          <a:lstStyle/>
          <a:p>
            <a:r>
              <a:rPr lang="en-IN" sz="1800" b="1" dirty="0"/>
              <a:t>Market overview</a:t>
            </a:r>
            <a:endParaRPr lang="en-IN" sz="1400" b="1" dirty="0"/>
          </a:p>
          <a:p>
            <a:pPr lvl="1"/>
            <a:r>
              <a:rPr lang="en-US" sz="1400" b="0" i="0" dirty="0">
                <a:effectLst/>
              </a:rPr>
              <a:t>The Global Digital Education Market size </a:t>
            </a:r>
            <a:r>
              <a:rPr lang="en-US" sz="1400" dirty="0"/>
              <a:t>is about to</a:t>
            </a:r>
            <a:r>
              <a:rPr lang="en-US" sz="1400" b="0" i="0" dirty="0">
                <a:effectLst/>
              </a:rPr>
              <a:t> grow from </a:t>
            </a:r>
            <a:r>
              <a:rPr lang="en-US" sz="1400" b="1" i="0" dirty="0">
                <a:effectLst/>
              </a:rPr>
              <a:t>USD 11.5 billion </a:t>
            </a:r>
            <a:r>
              <a:rPr lang="en-US" sz="1400" b="0" i="0" dirty="0">
                <a:effectLst/>
              </a:rPr>
              <a:t>in 2021 to </a:t>
            </a:r>
            <a:r>
              <a:rPr lang="en-US" sz="1400" b="1" i="0" dirty="0">
                <a:effectLst/>
              </a:rPr>
              <a:t>USD 46.7 billion </a:t>
            </a:r>
            <a:r>
              <a:rPr lang="en-US" sz="1400" b="0" i="0" dirty="0">
                <a:effectLst/>
              </a:rPr>
              <a:t>by 2026, at a Compound Annual Growth Rate (CAGR) of 32.3%</a:t>
            </a:r>
          </a:p>
          <a:p>
            <a:pPr marL="457200" lvl="1" indent="0">
              <a:buNone/>
            </a:pPr>
            <a:endParaRPr lang="en-IN" sz="1400" dirty="0"/>
          </a:p>
          <a:p>
            <a:r>
              <a:rPr lang="en-IN" sz="1800" b="1" dirty="0"/>
              <a:t>Market trends </a:t>
            </a:r>
          </a:p>
          <a:p>
            <a:pPr lvl="1"/>
            <a:r>
              <a:rPr lang="en-IN" sz="1400" b="1" dirty="0"/>
              <a:t>Reskilling and online certifications  </a:t>
            </a:r>
            <a:r>
              <a:rPr lang="en-IN" sz="1400" dirty="0"/>
              <a:t>is the largest category today</a:t>
            </a:r>
          </a:p>
          <a:p>
            <a:pPr lvl="1"/>
            <a:r>
              <a:rPr lang="en-IN" sz="1400" b="1" dirty="0"/>
              <a:t>Primary and secondary supplemental education </a:t>
            </a:r>
            <a:r>
              <a:rPr lang="en-IN" sz="1400" dirty="0"/>
              <a:t>will be the largest category by 2023, growing at a CAGR of 63%</a:t>
            </a:r>
          </a:p>
          <a:p>
            <a:pPr lvl="1"/>
            <a:r>
              <a:rPr lang="en-IN" sz="1400" b="1" dirty="0"/>
              <a:t>Test preparation </a:t>
            </a:r>
            <a:r>
              <a:rPr lang="en-IN" sz="1400" dirty="0"/>
              <a:t>is the fastest growing category in 2021, growing at a CAGR of 64%</a:t>
            </a:r>
          </a:p>
          <a:p>
            <a:pPr lvl="1"/>
            <a:r>
              <a:rPr lang="en-IN" sz="1400" dirty="0"/>
              <a:t>Immense opportunity for </a:t>
            </a:r>
            <a:r>
              <a:rPr lang="en-IN" sz="1400" b="1" dirty="0"/>
              <a:t>Game-based learning and Micro-learning</a:t>
            </a:r>
          </a:p>
          <a:p>
            <a:pPr marL="457200" lvl="1" indent="0">
              <a:buNone/>
            </a:pPr>
            <a:endParaRPr lang="en-IN" sz="1400" b="1" dirty="0"/>
          </a:p>
          <a:p>
            <a:r>
              <a:rPr lang="en-IN" sz="1800" b="1" dirty="0"/>
              <a:t>Key takeaways</a:t>
            </a:r>
          </a:p>
          <a:p>
            <a:pPr lvl="1"/>
            <a:r>
              <a:rPr lang="en-IN" sz="1400" dirty="0"/>
              <a:t>Reskilling and online certifications, Primary and secondary supplemental education  and Test preparation  should be the focused categories on an e-learning application as most of the users who are signing up may belong to one of these categories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8" descr="ADBI E-Learning – ADBI's tuition-free training courses in Asia Pacific  development">
            <a:extLst>
              <a:ext uri="{FF2B5EF4-FFF2-40B4-BE49-F238E27FC236}">
                <a16:creationId xmlns:a16="http://schemas.microsoft.com/office/drawing/2014/main" id="{EE6FE091-621B-6875-8D1B-15B2F24D4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D48734-D7F7-F9CD-6195-31F86AB288EA}"/>
              </a:ext>
            </a:extLst>
          </p:cNvPr>
          <p:cNvCxnSpPr>
            <a:cxnSpLocks/>
          </p:cNvCxnSpPr>
          <p:nvPr/>
        </p:nvCxnSpPr>
        <p:spPr>
          <a:xfrm>
            <a:off x="337686" y="1337310"/>
            <a:ext cx="6131694" cy="0"/>
          </a:xfrm>
          <a:prstGeom prst="line">
            <a:avLst/>
          </a:prstGeom>
          <a:ln w="444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5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27B7A-D079-3475-1410-04E42BC52067}"/>
              </a:ext>
            </a:extLst>
          </p:cNvPr>
          <p:cNvSpPr txBox="1">
            <a:spLocks/>
          </p:cNvSpPr>
          <p:nvPr/>
        </p:nvSpPr>
        <p:spPr>
          <a:xfrm>
            <a:off x="1524000" y="1261441"/>
            <a:ext cx="9144000" cy="3274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journey &gt;&gt;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DC22B052-2014-6778-B8D6-2CAD892D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9" y="1365870"/>
            <a:ext cx="1983749" cy="28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uble Wave 1">
            <a:extLst>
              <a:ext uri="{FF2B5EF4-FFF2-40B4-BE49-F238E27FC236}">
                <a16:creationId xmlns:a16="http://schemas.microsoft.com/office/drawing/2014/main" id="{9F272B25-B8C6-AF1D-FD9D-866829C42BC0}"/>
              </a:ext>
            </a:extLst>
          </p:cNvPr>
          <p:cNvSpPr/>
          <p:nvPr/>
        </p:nvSpPr>
        <p:spPr>
          <a:xfrm>
            <a:off x="-1" y="259882"/>
            <a:ext cx="3946359" cy="2849078"/>
          </a:xfrm>
          <a:prstGeom prst="doubleWav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dirty="0">
                <a:solidFill>
                  <a:sysClr val="windowText" lastClr="000000"/>
                </a:solidFill>
              </a:rPr>
              <a:t>On a Sunday afternoon, Lisa wanted to learn the recipe of Cookies. She got to know about new application- BitClass. She decided to check the application. After sign-in (which was just a 15 seconds task and includes sign-in “with Goggle” option also; that she really liked) she landed to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C34C3BB-E2FE-6168-BEFB-1A0E2E47CF0B}"/>
              </a:ext>
            </a:extLst>
          </p:cNvPr>
          <p:cNvSpPr/>
          <p:nvPr/>
        </p:nvSpPr>
        <p:spPr>
          <a:xfrm>
            <a:off x="3946358" y="2085345"/>
            <a:ext cx="3588779" cy="396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82B6228-554D-133C-AE8B-6FE6876CA945}"/>
              </a:ext>
            </a:extLst>
          </p:cNvPr>
          <p:cNvSpPr/>
          <p:nvPr/>
        </p:nvSpPr>
        <p:spPr>
          <a:xfrm>
            <a:off x="8287352" y="3816415"/>
            <a:ext cx="396000" cy="119353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6FA7A6-B3FE-B45F-A2F2-4289B592E7F8}"/>
              </a:ext>
            </a:extLst>
          </p:cNvPr>
          <p:cNvSpPr/>
          <p:nvPr/>
        </p:nvSpPr>
        <p:spPr>
          <a:xfrm>
            <a:off x="2050181" y="5009949"/>
            <a:ext cx="10141820" cy="9769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After the application opened, she expected for relevant recommendation's basis on her interest but, No Problem, she on her own searched for </a:t>
            </a:r>
            <a:r>
              <a:rPr lang="en-US" b="1" dirty="0">
                <a:solidFill>
                  <a:schemeClr val="tx1"/>
                </a:solidFill>
              </a:rPr>
              <a:t>Cookies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And she was pointed to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B1E34F8-2FCD-392A-3F6B-F4DC46ED56F6}"/>
              </a:ext>
            </a:extLst>
          </p:cNvPr>
          <p:cNvSpPr/>
          <p:nvPr/>
        </p:nvSpPr>
        <p:spPr>
          <a:xfrm>
            <a:off x="4903470" y="5986914"/>
            <a:ext cx="396000" cy="86146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6F1B6D0A-AF94-FA93-E127-895DCA817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8"/>
          <a:stretch/>
        </p:blipFill>
        <p:spPr>
          <a:xfrm>
            <a:off x="7564734" y="108891"/>
            <a:ext cx="2157504" cy="3952746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8029A11-B0E0-218B-76D4-913A7A05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58" y="99638"/>
            <a:ext cx="1653017" cy="198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3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65B18933-5366-C026-1C29-36594D2A4033}"/>
              </a:ext>
            </a:extLst>
          </p:cNvPr>
          <p:cNvSpPr/>
          <p:nvPr/>
        </p:nvSpPr>
        <p:spPr>
          <a:xfrm>
            <a:off x="272816" y="309204"/>
            <a:ext cx="3147461" cy="1489116"/>
          </a:xfrm>
          <a:prstGeom prst="wedgeRectCallou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From “THIS CLASS IS LIVE NOW”, she thought that the class is running now.  She excitedly clicked on “Attend Now” button and this appeared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2A5FB4D-F873-A1BB-CF86-63B2AA9C7394}"/>
              </a:ext>
            </a:extLst>
          </p:cNvPr>
          <p:cNvSpPr/>
          <p:nvPr/>
        </p:nvSpPr>
        <p:spPr>
          <a:xfrm>
            <a:off x="3051506" y="5166761"/>
            <a:ext cx="2742902" cy="3424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F960E-EEA9-B2A4-155E-376A7BC34761}"/>
              </a:ext>
            </a:extLst>
          </p:cNvPr>
          <p:cNvSpPr/>
          <p:nvPr/>
        </p:nvSpPr>
        <p:spPr>
          <a:xfrm>
            <a:off x="5794408" y="4702749"/>
            <a:ext cx="6397592" cy="1280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She felt a bit disappointed and clicked on “Explore other courses” button. She got redirected to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7417D90-A016-BAA5-176C-7213ED05F312}"/>
              </a:ext>
            </a:extLst>
          </p:cNvPr>
          <p:cNvSpPr/>
          <p:nvPr/>
        </p:nvSpPr>
        <p:spPr>
          <a:xfrm>
            <a:off x="9661361" y="5982909"/>
            <a:ext cx="396000" cy="87509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107AC0B-4F42-48F0-346F-CBDA83988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/>
          <a:stretch/>
        </p:blipFill>
        <p:spPr>
          <a:xfrm>
            <a:off x="4251358" y="37248"/>
            <a:ext cx="2273034" cy="4331552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B52D6C-0599-E943-CABF-8C7269640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"/>
          <a:stretch/>
        </p:blipFill>
        <p:spPr>
          <a:xfrm>
            <a:off x="711229" y="2486910"/>
            <a:ext cx="2340277" cy="43180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3ED8AB9-84E8-A30E-06A1-978393A981B0}"/>
              </a:ext>
            </a:extLst>
          </p:cNvPr>
          <p:cNvSpPr/>
          <p:nvPr/>
        </p:nvSpPr>
        <p:spPr>
          <a:xfrm>
            <a:off x="1846544" y="1747520"/>
            <a:ext cx="363255" cy="79248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E035D265-9D0F-40D0-B5E1-D87D67B351FE}"/>
              </a:ext>
            </a:extLst>
          </p:cNvPr>
          <p:cNvSpPr/>
          <p:nvPr/>
        </p:nvSpPr>
        <p:spPr>
          <a:xfrm flipH="1">
            <a:off x="3420277" y="1120984"/>
            <a:ext cx="1182188" cy="792480"/>
          </a:xfrm>
          <a:prstGeom prst="bentArrow">
            <a:avLst>
              <a:gd name="adj1" fmla="val 13909"/>
              <a:gd name="adj2" fmla="val 34386"/>
              <a:gd name="adj3" fmla="val 25000"/>
              <a:gd name="adj4" fmla="val 4417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8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A190B9-AEB1-D3F6-778B-FA28E6BFB069}"/>
              </a:ext>
            </a:extLst>
          </p:cNvPr>
          <p:cNvSpPr/>
          <p:nvPr/>
        </p:nvSpPr>
        <p:spPr>
          <a:xfrm>
            <a:off x="691115" y="2552213"/>
            <a:ext cx="3944679" cy="18925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She said to one of her friends that if recommendations basis on her previous search would have come, she would be more happy and then she closed the application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DDF0D9E-6271-61B7-E11F-B9CF0B792A90}"/>
              </a:ext>
            </a:extLst>
          </p:cNvPr>
          <p:cNvSpPr/>
          <p:nvPr/>
        </p:nvSpPr>
        <p:spPr>
          <a:xfrm flipH="1">
            <a:off x="4635794" y="3259411"/>
            <a:ext cx="3042792" cy="40961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140AE6-9351-66B3-9BC4-939C1589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/>
          <a:stretch/>
        </p:blipFill>
        <p:spPr>
          <a:xfrm>
            <a:off x="7678586" y="192406"/>
            <a:ext cx="3086100" cy="6473188"/>
          </a:xfrm>
          <a:prstGeom prst="rect">
            <a:avLst/>
          </a:prstGeom>
        </p:spPr>
      </p:pic>
      <p:pic>
        <p:nvPicPr>
          <p:cNvPr id="6" name="Picture 5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449E59C2-84DA-086C-6E73-B3BAA81B3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9" t="753" r="9950" b="7499"/>
          <a:stretch/>
        </p:blipFill>
        <p:spPr>
          <a:xfrm>
            <a:off x="0" y="192406"/>
            <a:ext cx="1977390" cy="25522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14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7B7A-D079-3475-1410-04E42BC52067}"/>
              </a:ext>
            </a:extLst>
          </p:cNvPr>
          <p:cNvSpPr txBox="1">
            <a:spLocks/>
          </p:cNvSpPr>
          <p:nvPr/>
        </p:nvSpPr>
        <p:spPr>
          <a:xfrm>
            <a:off x="7188052" y="1818249"/>
            <a:ext cx="4893458" cy="202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User Personas &gt;&gt;</a:t>
            </a:r>
          </a:p>
        </p:txBody>
      </p:sp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3" descr="Figuras talladas de seres humanos coloridas">
            <a:extLst>
              <a:ext uri="{FF2B5EF4-FFF2-40B4-BE49-F238E27FC236}">
                <a16:creationId xmlns:a16="http://schemas.microsoft.com/office/drawing/2014/main" id="{784E9EBB-8B6E-DCD8-5424-6D72E226B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5" r="13373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267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55DC8-4361-35A7-77E2-54AB129E54AE}"/>
              </a:ext>
            </a:extLst>
          </p:cNvPr>
          <p:cNvSpPr/>
          <p:nvPr/>
        </p:nvSpPr>
        <p:spPr>
          <a:xfrm>
            <a:off x="0" y="0"/>
            <a:ext cx="12192000" cy="10871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400" dirty="0">
                <a:solidFill>
                  <a:sysClr val="windowText" lastClr="000000"/>
                </a:solidFill>
              </a:rPr>
              <a:t>Tanya Shroff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F48A3-8686-CA9F-5D35-46069B530EEE}"/>
              </a:ext>
            </a:extLst>
          </p:cNvPr>
          <p:cNvSpPr txBox="1"/>
          <p:nvPr/>
        </p:nvSpPr>
        <p:spPr>
          <a:xfrm>
            <a:off x="561340" y="5431125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Age: 18 years</a:t>
            </a:r>
          </a:p>
          <a:p>
            <a:r>
              <a:rPr lang="en-IN" dirty="0"/>
              <a:t>Occupation: High-School student</a:t>
            </a:r>
          </a:p>
          <a:p>
            <a:r>
              <a:rPr lang="en-IN" dirty="0"/>
              <a:t>Location: Mumbai, Maharashtra</a:t>
            </a:r>
          </a:p>
          <a:p>
            <a:endParaRPr lang="en-IN" dirty="0"/>
          </a:p>
        </p:txBody>
      </p:sp>
      <p:pic>
        <p:nvPicPr>
          <p:cNvPr id="1026" name="Picture 2" descr="Girl, College or University Student Creation Set Stock Vector - Illustration  of head, animation: 98575839">
            <a:extLst>
              <a:ext uri="{FF2B5EF4-FFF2-40B4-BE49-F238E27FC236}">
                <a16:creationId xmlns:a16="http://schemas.microsoft.com/office/drawing/2014/main" id="{1392860D-3E35-CD85-C920-1D40125F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" y="1604777"/>
            <a:ext cx="3596640" cy="364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52713-EA65-27F2-1989-EAAF00347619}"/>
              </a:ext>
            </a:extLst>
          </p:cNvPr>
          <p:cNvSpPr txBox="1"/>
          <p:nvPr/>
        </p:nvSpPr>
        <p:spPr>
          <a:xfrm>
            <a:off x="8204219" y="1345055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Motivations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E889C-A302-A668-5A7E-BABC362E28EA}"/>
              </a:ext>
            </a:extLst>
          </p:cNvPr>
          <p:cNvSpPr txBox="1"/>
          <p:nvPr/>
        </p:nvSpPr>
        <p:spPr>
          <a:xfrm>
            <a:off x="4526280" y="4154434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F2F4-3DA9-31D4-1DAC-8653E0D603E6}"/>
              </a:ext>
            </a:extLst>
          </p:cNvPr>
          <p:cNvSpPr txBox="1"/>
          <p:nvPr/>
        </p:nvSpPr>
        <p:spPr>
          <a:xfrm>
            <a:off x="8204219" y="4154434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Pain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1AE18-3ABC-66BF-5101-12CAED306597}"/>
              </a:ext>
            </a:extLst>
          </p:cNvPr>
          <p:cNvSpPr txBox="1"/>
          <p:nvPr/>
        </p:nvSpPr>
        <p:spPr>
          <a:xfrm>
            <a:off x="4526280" y="1345055"/>
            <a:ext cx="18324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Personality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138617-35EE-6236-3A4C-5155982A621E}"/>
              </a:ext>
            </a:extLst>
          </p:cNvPr>
          <p:cNvSpPr/>
          <p:nvPr/>
        </p:nvSpPr>
        <p:spPr>
          <a:xfrm>
            <a:off x="4526280" y="4540323"/>
            <a:ext cx="3515360" cy="1087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Online test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Learn 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Compete to win prizes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6A3780-B725-1F52-91A5-66AAACA785CC}"/>
              </a:ext>
            </a:extLst>
          </p:cNvPr>
          <p:cNvSpPr/>
          <p:nvPr/>
        </p:nvSpPr>
        <p:spPr>
          <a:xfrm>
            <a:off x="8204219" y="4540323"/>
            <a:ext cx="3293514" cy="128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IN" sz="14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No forum for relative grading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No platform for after-class discussion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</a:rPr>
              <a:t>Feels difficult to stay at one thing for a longer time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31109-99B9-4B79-FAE7-A3ACB5CD72D1}"/>
              </a:ext>
            </a:extLst>
          </p:cNvPr>
          <p:cNvSpPr txBox="1"/>
          <p:nvPr/>
        </p:nvSpPr>
        <p:spPr>
          <a:xfrm>
            <a:off x="6131560" y="215791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Extrovert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E6B2E4-39ED-F889-C450-28C5A89F8E67}"/>
              </a:ext>
            </a:extLst>
          </p:cNvPr>
          <p:cNvCxnSpPr>
            <a:cxnSpLocks/>
          </p:cNvCxnSpPr>
          <p:nvPr/>
        </p:nvCxnSpPr>
        <p:spPr>
          <a:xfrm>
            <a:off x="4526280" y="2086185"/>
            <a:ext cx="1899920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41A2043-9D3D-0A06-09DC-C56020DD22F2}"/>
              </a:ext>
            </a:extLst>
          </p:cNvPr>
          <p:cNvSpPr/>
          <p:nvPr/>
        </p:nvSpPr>
        <p:spPr>
          <a:xfrm>
            <a:off x="5115560" y="1989667"/>
            <a:ext cx="335280" cy="14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E6F79-9D4A-E987-919C-748B6BDD6AD5}"/>
              </a:ext>
            </a:extLst>
          </p:cNvPr>
          <p:cNvSpPr txBox="1"/>
          <p:nvPr/>
        </p:nvSpPr>
        <p:spPr>
          <a:xfrm>
            <a:off x="6131560" y="2779959"/>
            <a:ext cx="114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Quick Learner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CCAF6E-AB9A-C94A-03FE-14964883DCFC}"/>
              </a:ext>
            </a:extLst>
          </p:cNvPr>
          <p:cNvCxnSpPr>
            <a:cxnSpLocks/>
          </p:cNvCxnSpPr>
          <p:nvPr/>
        </p:nvCxnSpPr>
        <p:spPr>
          <a:xfrm>
            <a:off x="4526280" y="2644984"/>
            <a:ext cx="1899920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6741C5C-DD8F-29AF-F1DE-BCEADB2DB3F1}"/>
              </a:ext>
            </a:extLst>
          </p:cNvPr>
          <p:cNvSpPr/>
          <p:nvPr/>
        </p:nvSpPr>
        <p:spPr>
          <a:xfrm>
            <a:off x="5328920" y="2560322"/>
            <a:ext cx="335280" cy="14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FE0537-6B88-1D41-25FC-0A9B09CB34A9}"/>
              </a:ext>
            </a:extLst>
          </p:cNvPr>
          <p:cNvSpPr txBox="1"/>
          <p:nvPr/>
        </p:nvSpPr>
        <p:spPr>
          <a:xfrm>
            <a:off x="6131560" y="3317338"/>
            <a:ext cx="151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Technology Savvy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A42E39-6142-DBD6-DD9A-813BEF61EA82}"/>
              </a:ext>
            </a:extLst>
          </p:cNvPr>
          <p:cNvCxnSpPr>
            <a:cxnSpLocks/>
          </p:cNvCxnSpPr>
          <p:nvPr/>
        </p:nvCxnSpPr>
        <p:spPr>
          <a:xfrm>
            <a:off x="4526280" y="3203784"/>
            <a:ext cx="1899920" cy="0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E59663-EED8-2E2D-5B60-8888FEC67D1B}"/>
              </a:ext>
            </a:extLst>
          </p:cNvPr>
          <p:cNvSpPr/>
          <p:nvPr/>
        </p:nvSpPr>
        <p:spPr>
          <a:xfrm>
            <a:off x="5562600" y="3115734"/>
            <a:ext cx="335280" cy="14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1" name="Table 24">
            <a:extLst>
              <a:ext uri="{FF2B5EF4-FFF2-40B4-BE49-F238E27FC236}">
                <a16:creationId xmlns:a16="http://schemas.microsoft.com/office/drawing/2014/main" id="{219D4375-B47B-1760-E6F1-F9BF383C9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797734"/>
              </p:ext>
            </p:extLst>
          </p:nvPr>
        </p:nvGraphicFramePr>
        <p:xfrm>
          <a:off x="8204219" y="1964265"/>
          <a:ext cx="27432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606009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502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438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8494308"/>
                    </a:ext>
                  </a:extLst>
                </a:gridCol>
              </a:tblGrid>
              <a:tr h="147749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2595"/>
                  </a:ext>
                </a:extLst>
              </a:tr>
            </a:tbl>
          </a:graphicData>
        </a:graphic>
      </p:graphicFrame>
      <p:graphicFrame>
        <p:nvGraphicFramePr>
          <p:cNvPr id="32" name="Table 24">
            <a:extLst>
              <a:ext uri="{FF2B5EF4-FFF2-40B4-BE49-F238E27FC236}">
                <a16:creationId xmlns:a16="http://schemas.microsoft.com/office/drawing/2014/main" id="{1EE040AA-A7A4-731F-80C2-DA0DB526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29999"/>
              </p:ext>
            </p:extLst>
          </p:nvPr>
        </p:nvGraphicFramePr>
        <p:xfrm>
          <a:off x="8204219" y="2539998"/>
          <a:ext cx="27432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606009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502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438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8494308"/>
                    </a:ext>
                  </a:extLst>
                </a:gridCol>
              </a:tblGrid>
              <a:tr h="147749"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2595"/>
                  </a:ext>
                </a:extLst>
              </a:tr>
            </a:tbl>
          </a:graphicData>
        </a:graphic>
      </p:graphicFrame>
      <p:graphicFrame>
        <p:nvGraphicFramePr>
          <p:cNvPr id="33" name="Table 24">
            <a:extLst>
              <a:ext uri="{FF2B5EF4-FFF2-40B4-BE49-F238E27FC236}">
                <a16:creationId xmlns:a16="http://schemas.microsoft.com/office/drawing/2014/main" id="{1EEC882B-3B11-15CA-9749-A76BB96A8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436866"/>
              </p:ext>
            </p:extLst>
          </p:nvPr>
        </p:nvGraphicFramePr>
        <p:xfrm>
          <a:off x="8204219" y="3081864"/>
          <a:ext cx="27432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606009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502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438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8494308"/>
                    </a:ext>
                  </a:extLst>
                </a:gridCol>
              </a:tblGrid>
              <a:tr h="147749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259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839FB7BE-EA43-5D17-2F99-A947E46976D1}"/>
              </a:ext>
            </a:extLst>
          </p:cNvPr>
          <p:cNvSpPr txBox="1"/>
          <p:nvPr/>
        </p:nvSpPr>
        <p:spPr>
          <a:xfrm>
            <a:off x="10458041" y="215791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Ease of 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B4BEB6-8367-A81C-062B-2B137B96A13D}"/>
              </a:ext>
            </a:extLst>
          </p:cNvPr>
          <p:cNvSpPr txBox="1"/>
          <p:nvPr/>
        </p:nvSpPr>
        <p:spPr>
          <a:xfrm>
            <a:off x="10458041" y="2779959"/>
            <a:ext cx="114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Price</a:t>
            </a:r>
            <a:endParaRPr lang="en-IN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83A1D-0440-3A4B-625B-9776C17EA225}"/>
              </a:ext>
            </a:extLst>
          </p:cNvPr>
          <p:cNvSpPr txBox="1"/>
          <p:nvPr/>
        </p:nvSpPr>
        <p:spPr>
          <a:xfrm>
            <a:off x="10458041" y="3317338"/>
            <a:ext cx="151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Discussion Forum</a:t>
            </a:r>
          </a:p>
        </p:txBody>
      </p:sp>
    </p:spTree>
    <p:extLst>
      <p:ext uri="{BB962C8B-B14F-4D97-AF65-F5344CB8AC3E}">
        <p14:creationId xmlns:p14="http://schemas.microsoft.com/office/powerpoint/2010/main" val="288158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1259</Words>
  <Application>Microsoft Office PowerPoint</Application>
  <PresentationFormat>Widescreen</PresentationFormat>
  <Paragraphs>249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Agency FB</vt:lpstr>
      <vt:lpstr>Arial</vt:lpstr>
      <vt:lpstr>Calibri</vt:lpstr>
      <vt:lpstr>Calibri Light</vt:lpstr>
      <vt:lpstr>Inter</vt:lpstr>
      <vt:lpstr>Wingdings</vt:lpstr>
      <vt:lpstr>Office Theme</vt:lpstr>
      <vt:lpstr>PowerPoint Presentation</vt:lpstr>
      <vt:lpstr>About BitClass</vt:lpstr>
      <vt:lpstr>Global E-learning Market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Prioritization(BACER Framework)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SALONI JAIN</dc:creator>
  <cp:lastModifiedBy>SALONI JAIN</cp:lastModifiedBy>
  <cp:revision>8</cp:revision>
  <dcterms:created xsi:type="dcterms:W3CDTF">2022-05-21T15:07:12Z</dcterms:created>
  <dcterms:modified xsi:type="dcterms:W3CDTF">2022-05-25T13:03:02Z</dcterms:modified>
</cp:coreProperties>
</file>